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340" r:id="rId1"/>
    <p:sldMasterId id="2147484360" r:id="rId2"/>
  </p:sldMasterIdLst>
  <p:notesMasterIdLst>
    <p:notesMasterId r:id="rId4"/>
  </p:notesMasterIdLst>
  <p:handoutMasterIdLst>
    <p:handoutMasterId r:id="rId5"/>
  </p:handoutMasterIdLst>
  <p:sldIdLst>
    <p:sldId id="2141411481" r:id="rId3"/>
  </p:sldIdLst>
  <p:sldSz cx="12192000" cy="6858000"/>
  <p:notesSz cx="9939338" cy="6807200"/>
  <p:defaultTextStyle>
    <a:defPPr>
      <a:defRPr lang="ru-RU"/>
    </a:defPPr>
    <a:lvl1pPr marL="0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2" orient="horz" pos="829" userDrawn="1">
          <p15:clr>
            <a:srgbClr val="A4A3A4"/>
          </p15:clr>
        </p15:guide>
        <p15:guide id="14" orient="horz" pos="3279" userDrawn="1">
          <p15:clr>
            <a:srgbClr val="A4A3A4"/>
          </p15:clr>
        </p15:guide>
        <p15:guide id="15" orient="horz" pos="4178" userDrawn="1">
          <p15:clr>
            <a:srgbClr val="A4A3A4"/>
          </p15:clr>
        </p15:guide>
        <p15:guide id="16" pos="3659" userDrawn="1">
          <p15:clr>
            <a:srgbClr val="A4A3A4"/>
          </p15:clr>
        </p15:guide>
        <p15:guide id="17" pos="166" userDrawn="1">
          <p15:clr>
            <a:srgbClr val="A4A3A4"/>
          </p15:clr>
        </p15:guide>
        <p15:guide id="18" orient="horz" pos="1101" userDrawn="1">
          <p15:clr>
            <a:srgbClr val="A4A3A4"/>
          </p15:clr>
        </p15:guide>
        <p15:guide id="19" orient="horz" pos="1480" userDrawn="1">
          <p15:clr>
            <a:srgbClr val="A4A3A4"/>
          </p15:clr>
        </p15:guide>
        <p15:guide id="20" orient="horz" pos="1865" userDrawn="1">
          <p15:clr>
            <a:srgbClr val="A4A3A4"/>
          </p15:clr>
        </p15:guide>
        <p15:guide id="21" orient="horz" pos="2228" userDrawn="1">
          <p15:clr>
            <a:srgbClr val="A4A3A4"/>
          </p15:clr>
        </p15:guide>
        <p15:guide id="22" orient="horz" pos="2591" userDrawn="1">
          <p15:clr>
            <a:srgbClr val="A4A3A4"/>
          </p15:clr>
        </p15:guide>
        <p15:guide id="23" orient="horz" pos="2916" userDrawn="1">
          <p15:clr>
            <a:srgbClr val="A4A3A4"/>
          </p15:clr>
        </p15:guide>
        <p15:guide id="24" orient="horz" pos="3612" userDrawn="1">
          <p15:clr>
            <a:srgbClr val="A4A3A4"/>
          </p15:clr>
        </p15:guide>
        <p15:guide id="25" orient="horz" pos="3975" userDrawn="1">
          <p15:clr>
            <a:srgbClr val="A4A3A4"/>
          </p15:clr>
        </p15:guide>
        <p15:guide id="26" pos="4052" userDrawn="1">
          <p15:clr>
            <a:srgbClr val="A4A3A4"/>
          </p15:clr>
        </p15:guide>
        <p15:guide id="27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 userDrawn="1">
          <p15:clr>
            <a:srgbClr val="A4A3A4"/>
          </p15:clr>
        </p15:guide>
        <p15:guide id="2" pos="313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  <p:cmAuthor id="2" name="Эльвира" initials="Э" lastIdx="1" clrIdx="1">
    <p:extLst>
      <p:ext uri="{19B8F6BF-5375-455C-9EA6-DF929625EA0E}">
        <p15:presenceInfo xmlns:p15="http://schemas.microsoft.com/office/powerpoint/2012/main" userId="Эльвир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CFF"/>
    <a:srgbClr val="B0E0A7"/>
    <a:srgbClr val="00CC99"/>
    <a:srgbClr val="00CAFF"/>
    <a:srgbClr val="39505E"/>
    <a:srgbClr val="69A3E5"/>
    <a:srgbClr val="ACCCF0"/>
    <a:srgbClr val="4BFFD8"/>
    <a:srgbClr val="000000"/>
    <a:srgbClr val="B0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7459" autoAdjust="0"/>
  </p:normalViewPr>
  <p:slideViewPr>
    <p:cSldViewPr snapToGrid="0">
      <p:cViewPr varScale="1">
        <p:scale>
          <a:sx n="115" d="100"/>
          <a:sy n="115" d="100"/>
        </p:scale>
        <p:origin x="456" y="102"/>
      </p:cViewPr>
      <p:guideLst>
        <p:guide orient="horz" pos="829"/>
        <p:guide orient="horz" pos="3279"/>
        <p:guide orient="horz" pos="4178"/>
        <p:guide pos="3659"/>
        <p:guide pos="166"/>
        <p:guide orient="horz" pos="1101"/>
        <p:guide orient="horz" pos="1480"/>
        <p:guide orient="horz" pos="1865"/>
        <p:guide orient="horz" pos="2228"/>
        <p:guide orient="horz" pos="2591"/>
        <p:guide orient="horz" pos="2916"/>
        <p:guide orient="horz" pos="3612"/>
        <p:guide orient="horz" pos="3975"/>
        <p:guide pos="40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510"/>
    </p:cViewPr>
  </p:sorterViewPr>
  <p:notesViewPr>
    <p:cSldViewPr snapToGrid="0">
      <p:cViewPr varScale="1">
        <p:scale>
          <a:sx n="110" d="100"/>
          <a:sy n="110" d="100"/>
        </p:scale>
        <p:origin x="-1422" y="-96"/>
      </p:cViewPr>
      <p:guideLst>
        <p:guide orient="horz" pos="2144"/>
        <p:guide pos="313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10"/>
            <a:ext cx="4306889" cy="341313"/>
          </a:xfrm>
          <a:prstGeom prst="rect">
            <a:avLst/>
          </a:prstGeom>
        </p:spPr>
        <p:txBody>
          <a:bodyPr vert="horz" lIns="86808" tIns="43404" rIns="86808" bIns="43404" rtlCol="0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9287" y="10"/>
            <a:ext cx="4308476" cy="341313"/>
          </a:xfrm>
          <a:prstGeom prst="rect">
            <a:avLst/>
          </a:prstGeom>
        </p:spPr>
        <p:txBody>
          <a:bodyPr vert="horz" lIns="86808" tIns="43404" rIns="86808" bIns="43404" rtlCol="0"/>
          <a:lstStyle>
            <a:lvl1pPr algn="r">
              <a:defRPr sz="1000"/>
            </a:lvl1pPr>
          </a:lstStyle>
          <a:p>
            <a:fld id="{B14BF506-F78A-4E1F-A9DE-6AC03BB48BAE}" type="datetimeFigureOut">
              <a:rPr lang="ru-RU" smtClean="0"/>
              <a:t>01.10.2025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465892"/>
            <a:ext cx="4306889" cy="341313"/>
          </a:xfrm>
          <a:prstGeom prst="rect">
            <a:avLst/>
          </a:prstGeom>
        </p:spPr>
        <p:txBody>
          <a:bodyPr vert="horz" lIns="86808" tIns="43404" rIns="86808" bIns="43404" rtlCol="0" anchor="b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9287" y="6465892"/>
            <a:ext cx="4308476" cy="341313"/>
          </a:xfrm>
          <a:prstGeom prst="rect">
            <a:avLst/>
          </a:prstGeom>
        </p:spPr>
        <p:txBody>
          <a:bodyPr vert="horz" lIns="86808" tIns="43404" rIns="86808" bIns="43404" rtlCol="0" anchor="b"/>
          <a:lstStyle>
            <a:lvl1pPr algn="r">
              <a:defRPr sz="1000"/>
            </a:lvl1pPr>
          </a:lstStyle>
          <a:p>
            <a:fld id="{3B91BF07-7441-4B8C-B3B5-D7726D37A11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722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4" y="4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9739" y="4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/>
          <a:lstStyle>
            <a:lvl1pPr algn="r">
              <a:defRPr sz="500"/>
            </a:lvl1pPr>
          </a:lstStyle>
          <a:p>
            <a:fld id="{D63B7CCF-0311-44C0-B04E-3BEADBC90B6F}" type="datetimeFigureOut">
              <a:rPr lang="ru-RU" smtClean="0"/>
              <a:t>01.10.2025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4638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6275" tIns="23140" rIns="46275" bIns="2314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29" y="3275570"/>
            <a:ext cx="7952098" cy="2681221"/>
          </a:xfrm>
          <a:prstGeom prst="rect">
            <a:avLst/>
          </a:prstGeom>
        </p:spPr>
        <p:txBody>
          <a:bodyPr vert="horz" lIns="46275" tIns="23140" rIns="46275" bIns="2314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4" y="6466087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9739" y="6466087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 anchor="b"/>
          <a:lstStyle>
            <a:lvl1pPr algn="r">
              <a:defRPr sz="500"/>
            </a:lvl1pPr>
          </a:lstStyle>
          <a:p>
            <a:fld id="{848594CB-4B43-4AC5-AEFA-8E4D634FEB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3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7863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835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5303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2660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40888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6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436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1956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671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800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8349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41537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425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9644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4E996-E2D0-4A08-BA18-36DF41474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8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8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tags" Target="../tags/tag8.xml"/><Relationship Id="rId3" Type="http://schemas.openxmlformats.org/officeDocument/2006/relationships/slideLayout" Target="../slideLayouts/slideLayout14.xml"/><Relationship Id="rId21" Type="http://schemas.openxmlformats.org/officeDocument/2006/relationships/oleObject" Target="../embeddings/oleObject4.bin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21.xml"/><Relationship Id="rId19" Type="http://schemas.openxmlformats.org/officeDocument/2006/relationships/oleObject" Target="../embeddings/oleObject3.bin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vmlDrawing" Target="../drawings/vmlDrawing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7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1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18" r:id="rId7"/>
    <p:sldLayoutId id="2147484336" r:id="rId8"/>
    <p:sldLayoutId id="2147484306" r:id="rId9"/>
    <p:sldLayoutId id="2147484307" r:id="rId10"/>
    <p:sldLayoutId id="21474843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8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9"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97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1" r:id="rId1"/>
    <p:sldLayoutId id="2147484362" r:id="rId2"/>
    <p:sldLayoutId id="2147484363" r:id="rId3"/>
    <p:sldLayoutId id="2147484364" r:id="rId4"/>
    <p:sldLayoutId id="2147484365" r:id="rId5"/>
    <p:sldLayoutId id="2147484366" r:id="rId6"/>
    <p:sldLayoutId id="2147484367" r:id="rId7"/>
    <p:sldLayoutId id="2147484368" r:id="rId8"/>
    <p:sldLayoutId id="2147484369" r:id="rId9"/>
    <p:sldLayoutId id="2147484370" r:id="rId10"/>
    <p:sldLayoutId id="2147484371" r:id="rId11"/>
    <p:sldLayoutId id="2147484372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55" Type="http://schemas.openxmlformats.org/officeDocument/2006/relationships/image" Target="NULL"/><Relationship Id="rId7" Type="http://schemas.openxmlformats.org/officeDocument/2006/relationships/image" Target="../media/image29.svg"/><Relationship Id="rId59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58" Type="http://schemas.openxmlformats.org/officeDocument/2006/relationships/image" Target="../media/image14.png"/><Relationship Id="rId57" Type="http://schemas.openxmlformats.org/officeDocument/2006/relationships/hyperlink" Target="https://pos.gosuslugi.ru/lkp/polls/preview/550862/?id=550862&amp;hash=69d08ee4e94792a124bdc47483e49b07&amp;expired_at=1759318436" TargetMode="External"/><Relationship Id="rId5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1582361" y="610608"/>
            <a:ext cx="3772908" cy="31193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Уважаемый заявитель!</a:t>
            </a:r>
          </a:p>
          <a:p>
            <a:pPr algn="ctr"/>
            <a:endParaRPr lang="ru-RU" sz="1400" dirty="0">
              <a:solidFill>
                <a:srgbClr val="39505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2362" y="2595497"/>
            <a:ext cx="497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39505E"/>
                </a:solidFill>
              </a:rPr>
              <a:t>Пройти опрос можно </a:t>
            </a:r>
            <a:r>
              <a:rPr lang="ru-RU" sz="1400" dirty="0" smtClean="0">
                <a:solidFill>
                  <a:srgbClr val="39505E"/>
                </a:solidFill>
              </a:rPr>
              <a:t>любым удобным для Вас способом</a:t>
            </a:r>
            <a:r>
              <a:rPr lang="ru-RU" sz="1400" dirty="0">
                <a:solidFill>
                  <a:srgbClr val="39505E"/>
                </a:solidFill>
              </a:rPr>
              <a:t>:</a:t>
            </a:r>
          </a:p>
        </p:txBody>
      </p:sp>
      <p:pic>
        <p:nvPicPr>
          <p:cNvPr id="33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1084222" y="453382"/>
            <a:ext cx="582841" cy="626386"/>
          </a:xfrm>
          <a:prstGeom prst="rect">
            <a:avLst/>
          </a:prstGeom>
        </p:spPr>
      </p:pic>
      <p:sp>
        <p:nvSpPr>
          <p:cNvPr id="35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722362" y="1177667"/>
            <a:ext cx="4975030" cy="135451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rgbClr val="39505E"/>
                </a:solidFill>
              </a:rPr>
              <a:t>Федеральная </a:t>
            </a:r>
            <a:r>
              <a:rPr lang="ru-RU" sz="1400" dirty="0">
                <a:solidFill>
                  <a:srgbClr val="39505E"/>
                </a:solidFill>
              </a:rPr>
              <a:t>служба государственной регистрации кадастра и картографии </a:t>
            </a:r>
            <a:r>
              <a:rPr lang="ru-RU" sz="1400" dirty="0" smtClean="0">
                <a:solidFill>
                  <a:schemeClr val="accent1"/>
                </a:solidFill>
              </a:rPr>
              <a:t>в </a:t>
            </a:r>
            <a:r>
              <a:rPr lang="ru-RU" sz="1400" dirty="0">
                <a:solidFill>
                  <a:schemeClr val="accent1"/>
                </a:solidFill>
              </a:rPr>
              <a:t>целях повышения качества предоставления государственных услуг </a:t>
            </a:r>
            <a:r>
              <a:rPr lang="ru-RU" sz="1400" dirty="0" smtClean="0">
                <a:solidFill>
                  <a:schemeClr val="accent1"/>
                </a:solidFill>
              </a:rPr>
              <a:t/>
            </a:r>
            <a:br>
              <a:rPr lang="ru-RU" sz="1400" dirty="0" smtClean="0">
                <a:solidFill>
                  <a:schemeClr val="accent1"/>
                </a:solidFill>
              </a:rPr>
            </a:br>
            <a:r>
              <a:rPr lang="ru-RU" sz="1400" dirty="0" smtClean="0">
                <a:solidFill>
                  <a:schemeClr val="accent1"/>
                </a:solidFill>
              </a:rPr>
              <a:t>и функций </a:t>
            </a:r>
            <a:r>
              <a:rPr lang="ru-RU" sz="1400" dirty="0" smtClean="0">
                <a:solidFill>
                  <a:srgbClr val="39505E"/>
                </a:solidFill>
              </a:rPr>
              <a:t>проводит</a:t>
            </a:r>
            <a:r>
              <a:rPr lang="ru-RU" sz="1400" b="1" dirty="0" smtClean="0">
                <a:solidFill>
                  <a:schemeClr val="accent1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опрос </a:t>
            </a:r>
            <a:r>
              <a:rPr lang="ru-RU" sz="1400" dirty="0">
                <a:solidFill>
                  <a:srgbClr val="39505E"/>
                </a:solidFill>
              </a:rPr>
              <a:t>на тему</a:t>
            </a:r>
            <a:r>
              <a:rPr lang="ru-RU" sz="1400" dirty="0" smtClean="0">
                <a:solidFill>
                  <a:srgbClr val="39505E"/>
                </a:solidFill>
              </a:rPr>
              <a:t>: </a:t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«Опрос по оценке качества работы с обращениями граждан в </a:t>
            </a:r>
            <a:r>
              <a:rPr lang="ru-RU" sz="1400" b="1" dirty="0" err="1">
                <a:solidFill>
                  <a:schemeClr val="tx1"/>
                </a:solidFill>
              </a:rPr>
              <a:t>Росреестре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en-US" sz="1400" b="1" dirty="0" smtClean="0">
                <a:solidFill>
                  <a:schemeClr val="tx1"/>
                </a:solidFill>
              </a:rPr>
              <a:t>IV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квартале 2025»</a:t>
            </a:r>
          </a:p>
        </p:txBody>
      </p:sp>
      <p:pic>
        <p:nvPicPr>
          <p:cNvPr id="37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0572" y="2939655"/>
            <a:ext cx="265772" cy="2748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6344" y="2952364"/>
            <a:ext cx="227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Отсканировать </a:t>
            </a:r>
            <a:r>
              <a:rPr lang="en-US" sz="1400" b="1" dirty="0" smtClean="0"/>
              <a:t>QR </a:t>
            </a:r>
            <a:r>
              <a:rPr lang="ru-RU" sz="1400" b="1" dirty="0" smtClean="0"/>
              <a:t>код:</a:t>
            </a:r>
            <a:endParaRPr lang="ru-RU" sz="1400" b="1" dirty="0"/>
          </a:p>
        </p:txBody>
      </p:sp>
      <p:pic>
        <p:nvPicPr>
          <p:cNvPr id="38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1391" y="4583973"/>
            <a:ext cx="265772" cy="27483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544017" y="4562003"/>
            <a:ext cx="3414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На официальном сайте Росреестра:</a:t>
            </a:r>
            <a:endParaRPr lang="ru-RU" sz="1400" b="1" dirty="0"/>
          </a:p>
        </p:txBody>
      </p:sp>
      <p:sp>
        <p:nvSpPr>
          <p:cNvPr id="40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553006" y="4924391"/>
            <a:ext cx="5273365" cy="151664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rgbClr val="39505E"/>
                </a:solidFill>
              </a:rPr>
              <a:t>Перейти по ссылке: </a:t>
            </a:r>
            <a:r>
              <a:rPr lang="en-US" sz="1200" u="sng" dirty="0" smtClean="0">
                <a:solidFill>
                  <a:srgbClr val="FF0000"/>
                </a:solidFill>
                <a:hlinkClick r:id="rId57"/>
              </a:rPr>
              <a:t>https://pos.gosuslugi.ru/lkp/polls/preview/550862/?id=550862&amp;hash=69d08ee4e94792a124bdc47483e49b07&amp;expired_at=1759318436</a:t>
            </a:r>
            <a:endParaRPr lang="ru-RU" sz="1200" dirty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Раздел:</a:t>
            </a:r>
            <a:r>
              <a:rPr lang="ru-RU" sz="1400" dirty="0" smtClean="0">
                <a:solidFill>
                  <a:srgbClr val="39505E"/>
                </a:solidFill>
              </a:rPr>
              <a:t> «</a:t>
            </a:r>
            <a:r>
              <a:rPr lang="ru-RU" sz="1400" dirty="0">
                <a:solidFill>
                  <a:srgbClr val="39505E"/>
                </a:solidFill>
              </a:rPr>
              <a:t>Общественное голосование на портале Госуслуг «Мой выбор, мое будущее</a:t>
            </a:r>
            <a:r>
              <a:rPr lang="ru-RU" sz="1400" dirty="0" smtClean="0">
                <a:solidFill>
                  <a:srgbClr val="39505E"/>
                </a:solidFill>
              </a:rPr>
              <a:t>»»</a:t>
            </a:r>
          </a:p>
          <a:p>
            <a:pPr algn="ctr"/>
            <a:endParaRPr lang="ru-RU" sz="200" dirty="0" smtClean="0">
              <a:solidFill>
                <a:srgbClr val="39505E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Опрос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dirty="0">
                <a:solidFill>
                  <a:srgbClr val="39505E"/>
                </a:solidFill>
              </a:rPr>
              <a:t>«Опрос по оценке качества работы </a:t>
            </a:r>
            <a:r>
              <a:rPr lang="ru-RU" sz="1400" dirty="0" smtClean="0">
                <a:solidFill>
                  <a:srgbClr val="39505E"/>
                </a:solidFill>
              </a:rPr>
              <a:t/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dirty="0" smtClean="0">
                <a:solidFill>
                  <a:srgbClr val="39505E"/>
                </a:solidFill>
              </a:rPr>
              <a:t>с </a:t>
            </a:r>
            <a:r>
              <a:rPr lang="ru-RU" sz="1400" dirty="0">
                <a:solidFill>
                  <a:srgbClr val="39505E"/>
                </a:solidFill>
              </a:rPr>
              <a:t>обращениями граждан в </a:t>
            </a:r>
            <a:r>
              <a:rPr lang="ru-RU" sz="1400" dirty="0" err="1">
                <a:solidFill>
                  <a:srgbClr val="39505E"/>
                </a:solidFill>
              </a:rPr>
              <a:t>Росреестре</a:t>
            </a:r>
            <a:r>
              <a:rPr lang="ru-RU" sz="1400" dirty="0">
                <a:solidFill>
                  <a:srgbClr val="39505E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в </a:t>
            </a:r>
            <a:r>
              <a:rPr lang="en-US" sz="1400" dirty="0" smtClean="0">
                <a:solidFill>
                  <a:srgbClr val="39505E"/>
                </a:solidFill>
              </a:rPr>
              <a:t>I</a:t>
            </a:r>
            <a:r>
              <a:rPr lang="en-US" sz="1400" dirty="0">
                <a:solidFill>
                  <a:srgbClr val="39505E"/>
                </a:solidFill>
              </a:rPr>
              <a:t>V</a:t>
            </a:r>
            <a:r>
              <a:rPr lang="ru-RU" sz="1400" dirty="0" smtClean="0">
                <a:solidFill>
                  <a:srgbClr val="39505E"/>
                </a:solidFill>
              </a:rPr>
              <a:t> </a:t>
            </a:r>
            <a:r>
              <a:rPr lang="ru-RU" sz="1400" dirty="0">
                <a:solidFill>
                  <a:srgbClr val="39505E"/>
                </a:solidFill>
              </a:rPr>
              <a:t>квартале 2025»</a:t>
            </a:r>
          </a:p>
          <a:p>
            <a:r>
              <a:rPr lang="en-US" sz="1100" dirty="0">
                <a:solidFill>
                  <a:srgbClr val="39505E"/>
                </a:solidFill>
              </a:rPr>
              <a:t/>
            </a:r>
            <a:br>
              <a:rPr lang="en-US" sz="1100" dirty="0">
                <a:solidFill>
                  <a:srgbClr val="39505E"/>
                </a:solidFill>
              </a:rPr>
            </a:br>
            <a:endParaRPr lang="ru-RU" sz="1100" dirty="0">
              <a:solidFill>
                <a:srgbClr val="39505E"/>
              </a:solidFill>
            </a:endParaRPr>
          </a:p>
        </p:txBody>
      </p:sp>
      <p:sp>
        <p:nvSpPr>
          <p:cNvPr id="36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334050" y="267478"/>
            <a:ext cx="5186146" cy="6500326"/>
          </a:xfrm>
          <a:prstGeom prst="roundRect">
            <a:avLst>
              <a:gd name="adj" fmla="val 6834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114300">
              <a:schemeClr val="accent1">
                <a:satMod val="175000"/>
                <a:alpha val="3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64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7300597" y="610608"/>
            <a:ext cx="3772908" cy="31193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Уважаемый заявитель!</a:t>
            </a:r>
          </a:p>
          <a:p>
            <a:pPr algn="ctr"/>
            <a:endParaRPr lang="ru-RU" sz="1400" dirty="0">
              <a:solidFill>
                <a:srgbClr val="39505E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46434" y="2551160"/>
            <a:ext cx="497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39505E"/>
                </a:solidFill>
              </a:rPr>
              <a:t>Пройти опрос можно </a:t>
            </a:r>
            <a:r>
              <a:rPr lang="ru-RU" sz="1400" dirty="0" smtClean="0">
                <a:solidFill>
                  <a:srgbClr val="39505E"/>
                </a:solidFill>
              </a:rPr>
              <a:t>любым удобным для Вас способом</a:t>
            </a:r>
            <a:r>
              <a:rPr lang="ru-RU" sz="1400" dirty="0">
                <a:solidFill>
                  <a:srgbClr val="39505E"/>
                </a:solidFill>
              </a:rPr>
              <a:t>:</a:t>
            </a:r>
          </a:p>
        </p:txBody>
      </p:sp>
      <p:pic>
        <p:nvPicPr>
          <p:cNvPr id="66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802458" y="453382"/>
            <a:ext cx="582841" cy="626386"/>
          </a:xfrm>
          <a:prstGeom prst="rect">
            <a:avLst/>
          </a:prstGeom>
        </p:spPr>
      </p:pic>
      <p:sp>
        <p:nvSpPr>
          <p:cNvPr id="67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440598" y="1177667"/>
            <a:ext cx="4975030" cy="135451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rgbClr val="39505E"/>
                </a:solidFill>
              </a:rPr>
              <a:t>Федеральная </a:t>
            </a:r>
            <a:r>
              <a:rPr lang="ru-RU" sz="1400" dirty="0">
                <a:solidFill>
                  <a:srgbClr val="39505E"/>
                </a:solidFill>
              </a:rPr>
              <a:t>служба государственной регистрации кадастра и картографии </a:t>
            </a:r>
            <a:r>
              <a:rPr lang="ru-RU" sz="1400" dirty="0" smtClean="0">
                <a:solidFill>
                  <a:schemeClr val="accent1"/>
                </a:solidFill>
              </a:rPr>
              <a:t>в </a:t>
            </a:r>
            <a:r>
              <a:rPr lang="ru-RU" sz="1400" dirty="0">
                <a:solidFill>
                  <a:schemeClr val="accent1"/>
                </a:solidFill>
              </a:rPr>
              <a:t>целях повышения качества предоставления государственных услуг </a:t>
            </a:r>
            <a:r>
              <a:rPr lang="ru-RU" sz="1400" dirty="0" smtClean="0">
                <a:solidFill>
                  <a:schemeClr val="accent1"/>
                </a:solidFill>
              </a:rPr>
              <a:t/>
            </a:r>
            <a:br>
              <a:rPr lang="ru-RU" sz="1400" dirty="0" smtClean="0">
                <a:solidFill>
                  <a:schemeClr val="accent1"/>
                </a:solidFill>
              </a:rPr>
            </a:br>
            <a:r>
              <a:rPr lang="ru-RU" sz="1400" dirty="0" smtClean="0">
                <a:solidFill>
                  <a:schemeClr val="accent1"/>
                </a:solidFill>
              </a:rPr>
              <a:t>и функций </a:t>
            </a:r>
            <a:r>
              <a:rPr lang="ru-RU" sz="1400" dirty="0" smtClean="0">
                <a:solidFill>
                  <a:srgbClr val="39505E"/>
                </a:solidFill>
              </a:rPr>
              <a:t>проводит</a:t>
            </a:r>
            <a:r>
              <a:rPr lang="ru-RU" sz="1400" b="1" dirty="0" smtClean="0">
                <a:solidFill>
                  <a:schemeClr val="accent1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опрос </a:t>
            </a:r>
            <a:r>
              <a:rPr lang="ru-RU" sz="1400" dirty="0">
                <a:solidFill>
                  <a:srgbClr val="39505E"/>
                </a:solidFill>
              </a:rPr>
              <a:t>на тему</a:t>
            </a:r>
            <a:r>
              <a:rPr lang="ru-RU" sz="1400" dirty="0" smtClean="0">
                <a:solidFill>
                  <a:srgbClr val="39505E"/>
                </a:solidFill>
              </a:rPr>
              <a:t>: </a:t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«Опрос по оценке качества работы с обращениями граждан в </a:t>
            </a:r>
            <a:r>
              <a:rPr lang="ru-RU" sz="1400" b="1" dirty="0" err="1">
                <a:solidFill>
                  <a:schemeClr val="tx1"/>
                </a:solidFill>
              </a:rPr>
              <a:t>Росреестре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в I</a:t>
            </a:r>
            <a:r>
              <a:rPr lang="en-US" sz="1400" b="1" dirty="0">
                <a:solidFill>
                  <a:schemeClr val="tx1"/>
                </a:solidFill>
              </a:rPr>
              <a:t>V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квартале 2025»</a:t>
            </a:r>
          </a:p>
        </p:txBody>
      </p:sp>
      <p:pic>
        <p:nvPicPr>
          <p:cNvPr id="68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73896" y="2877916"/>
            <a:ext cx="265772" cy="27483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7809712" y="2877916"/>
            <a:ext cx="227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Отсканировать </a:t>
            </a:r>
            <a:r>
              <a:rPr lang="en-US" sz="1400" b="1" dirty="0" smtClean="0"/>
              <a:t>QR </a:t>
            </a:r>
            <a:r>
              <a:rPr lang="ru-RU" sz="1400" b="1" dirty="0" smtClean="0"/>
              <a:t>код:</a:t>
            </a:r>
            <a:endParaRPr lang="ru-RU" sz="1400" b="1" dirty="0"/>
          </a:p>
        </p:txBody>
      </p:sp>
      <p:pic>
        <p:nvPicPr>
          <p:cNvPr id="71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34825" y="4459626"/>
            <a:ext cx="265772" cy="27483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300597" y="4426681"/>
            <a:ext cx="3414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На официальном сайте Росреестра:</a:t>
            </a:r>
            <a:endParaRPr lang="ru-RU" sz="1400" b="1" dirty="0"/>
          </a:p>
        </p:txBody>
      </p:sp>
      <p:sp>
        <p:nvSpPr>
          <p:cNvPr id="73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259695" y="4853093"/>
            <a:ext cx="5260501" cy="146418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rgbClr val="39505E"/>
                </a:solidFill>
              </a:rPr>
              <a:t>Перейти по ссылке: </a:t>
            </a:r>
            <a:r>
              <a:rPr lang="en-US" sz="1200" u="sng" dirty="0">
                <a:solidFill>
                  <a:srgbClr val="FF0000"/>
                </a:solidFill>
                <a:hlinkClick r:id="rId57"/>
              </a:rPr>
              <a:t>https://pos.gosuslugi.ru/lkp/polls/preview/550862/?</a:t>
            </a:r>
            <a:r>
              <a:rPr lang="en-US" sz="1200" u="sng" dirty="0" smtClean="0">
                <a:solidFill>
                  <a:srgbClr val="FF0000"/>
                </a:solidFill>
                <a:hlinkClick r:id="rId57"/>
              </a:rPr>
              <a:t>id=550862&amp;hash=69d08ee4e94792a124bdc47483e49b07&amp;expired_at=1759318436</a:t>
            </a:r>
            <a:endParaRPr lang="ru-RU" sz="1200" u="sng" dirty="0" smtClean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Раздел:</a:t>
            </a:r>
            <a:r>
              <a:rPr lang="ru-RU" sz="1400" dirty="0" smtClean="0">
                <a:solidFill>
                  <a:srgbClr val="39505E"/>
                </a:solidFill>
              </a:rPr>
              <a:t> «Общественное голосование на портале Госуслуг «Мой выбор, мое будущее»»</a:t>
            </a:r>
          </a:p>
          <a:p>
            <a:pPr algn="ctr"/>
            <a:endParaRPr lang="ru-RU" sz="200" dirty="0" smtClean="0">
              <a:solidFill>
                <a:srgbClr val="39505E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Опрос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dirty="0">
                <a:solidFill>
                  <a:srgbClr val="39505E"/>
                </a:solidFill>
              </a:rPr>
              <a:t>«Опрос по оценке качества работы </a:t>
            </a:r>
            <a:r>
              <a:rPr lang="ru-RU" sz="1400" dirty="0" smtClean="0">
                <a:solidFill>
                  <a:srgbClr val="39505E"/>
                </a:solidFill>
              </a:rPr>
              <a:t/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dirty="0" smtClean="0">
                <a:solidFill>
                  <a:srgbClr val="39505E"/>
                </a:solidFill>
              </a:rPr>
              <a:t>с </a:t>
            </a:r>
            <a:r>
              <a:rPr lang="ru-RU" sz="1400" dirty="0">
                <a:solidFill>
                  <a:srgbClr val="39505E"/>
                </a:solidFill>
              </a:rPr>
              <a:t>обращениями граждан в </a:t>
            </a:r>
            <a:r>
              <a:rPr lang="ru-RU" sz="1400" dirty="0" err="1">
                <a:solidFill>
                  <a:srgbClr val="39505E"/>
                </a:solidFill>
              </a:rPr>
              <a:t>Росреестре</a:t>
            </a:r>
            <a:r>
              <a:rPr lang="ru-RU" sz="1400" dirty="0">
                <a:solidFill>
                  <a:srgbClr val="39505E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в I</a:t>
            </a:r>
            <a:r>
              <a:rPr lang="en-US" sz="1400" dirty="0">
                <a:solidFill>
                  <a:srgbClr val="39505E"/>
                </a:solidFill>
              </a:rPr>
              <a:t>V</a:t>
            </a:r>
            <a:r>
              <a:rPr lang="ru-RU" sz="1400" dirty="0" smtClean="0">
                <a:solidFill>
                  <a:srgbClr val="39505E"/>
                </a:solidFill>
              </a:rPr>
              <a:t> </a:t>
            </a:r>
            <a:r>
              <a:rPr lang="ru-RU" sz="1400" dirty="0">
                <a:solidFill>
                  <a:srgbClr val="39505E"/>
                </a:solidFill>
              </a:rPr>
              <a:t>квартале 2025»</a:t>
            </a:r>
          </a:p>
          <a:p>
            <a:r>
              <a:rPr lang="en-US" sz="1100" dirty="0">
                <a:solidFill>
                  <a:srgbClr val="39505E"/>
                </a:solidFill>
              </a:rPr>
              <a:t/>
            </a:r>
            <a:br>
              <a:rPr lang="en-US" sz="1100" dirty="0">
                <a:solidFill>
                  <a:srgbClr val="39505E"/>
                </a:solidFill>
              </a:rPr>
            </a:br>
            <a:endParaRPr lang="ru-RU" sz="1100" dirty="0">
              <a:solidFill>
                <a:srgbClr val="39505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524" y="3260141"/>
            <a:ext cx="1247368" cy="12473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8302229" y="3205757"/>
            <a:ext cx="1249788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heme/theme1.xml><?xml version="1.0" encoding="utf-8"?>
<a:theme xmlns:a="http://schemas.openxmlformats.org/drawingml/2006/main" name="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22698</TotalTime>
  <Words>210</Words>
  <Application>Microsoft Office PowerPoint</Application>
  <PresentationFormat>Широкоэкранный</PresentationFormat>
  <Paragraphs>20</Paragraphs>
  <Slides>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1_Шаблон</vt:lpstr>
      <vt:lpstr>2_Шаблон</vt:lpstr>
      <vt:lpstr>think-cell Slide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 трансформация  и реинжиниринг бизнес-процессов</dc:title>
  <dc:creator>Григорян Аркадий Робертович</dc:creator>
  <cp:lastModifiedBy>Башарина Дана Юрьевна</cp:lastModifiedBy>
  <cp:revision>1500</cp:revision>
  <cp:lastPrinted>2023-10-06T12:33:15Z</cp:lastPrinted>
  <dcterms:created xsi:type="dcterms:W3CDTF">2020-12-17T18:43:20Z</dcterms:created>
  <dcterms:modified xsi:type="dcterms:W3CDTF">2025-10-01T10:16:21Z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</Properties>
</file>