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93" r:id="rId2"/>
    <p:sldMasterId id="2147483807" r:id="rId3"/>
    <p:sldMasterId id="2147483831" r:id="rId4"/>
    <p:sldMasterId id="2147483843" r:id="rId5"/>
    <p:sldMasterId id="2147483855" r:id="rId6"/>
    <p:sldMasterId id="2147483867" r:id="rId7"/>
    <p:sldMasterId id="2147483891" r:id="rId8"/>
    <p:sldMasterId id="2147483903" r:id="rId9"/>
    <p:sldMasterId id="2147483915" r:id="rId10"/>
  </p:sldMasterIdLst>
  <p:notesMasterIdLst>
    <p:notesMasterId r:id="rId32"/>
  </p:notesMasterIdLst>
  <p:sldIdLst>
    <p:sldId id="421" r:id="rId11"/>
    <p:sldId id="444" r:id="rId12"/>
    <p:sldId id="422" r:id="rId13"/>
    <p:sldId id="423" r:id="rId14"/>
    <p:sldId id="439" r:id="rId15"/>
    <p:sldId id="492" r:id="rId16"/>
    <p:sldId id="456" r:id="rId17"/>
    <p:sldId id="457" r:id="rId18"/>
    <p:sldId id="458" r:id="rId19"/>
    <p:sldId id="446" r:id="rId20"/>
    <p:sldId id="445" r:id="rId21"/>
    <p:sldId id="447" r:id="rId22"/>
    <p:sldId id="448" r:id="rId23"/>
    <p:sldId id="496" r:id="rId24"/>
    <p:sldId id="459" r:id="rId25"/>
    <p:sldId id="460" r:id="rId26"/>
    <p:sldId id="462" r:id="rId27"/>
    <p:sldId id="463" r:id="rId28"/>
    <p:sldId id="464" r:id="rId29"/>
    <p:sldId id="455" r:id="rId30"/>
    <p:sldId id="485" r:id="rId3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A9D05523-0E8A-48D8-ACB9-5E79CFE9C461}">
          <p14:sldIdLst>
            <p14:sldId id="421"/>
            <p14:sldId id="444"/>
            <p14:sldId id="422"/>
            <p14:sldId id="423"/>
            <p14:sldId id="439"/>
            <p14:sldId id="492"/>
            <p14:sldId id="456"/>
            <p14:sldId id="457"/>
            <p14:sldId id="458"/>
            <p14:sldId id="446"/>
            <p14:sldId id="445"/>
            <p14:sldId id="447"/>
            <p14:sldId id="448"/>
            <p14:sldId id="496"/>
            <p14:sldId id="459"/>
            <p14:sldId id="460"/>
            <p14:sldId id="462"/>
            <p14:sldId id="463"/>
            <p14:sldId id="464"/>
            <p14:sldId id="455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FFCC66"/>
    <a:srgbClr val="77BFD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00" autoAdjust="0"/>
  </p:normalViewPr>
  <p:slideViewPr>
    <p:cSldViewPr>
      <p:cViewPr varScale="1">
        <p:scale>
          <a:sx n="111" d="100"/>
          <a:sy n="111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1413544.9</c:v>
                </c:pt>
                <c:pt idx="1">
                  <c:v>1422171.3</c:v>
                </c:pt>
                <c:pt idx="2">
                  <c:v>1405263</c:v>
                </c:pt>
                <c:pt idx="3">
                  <c:v>1359012.9</c:v>
                </c:pt>
                <c:pt idx="4">
                  <c:v>1364665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1418218.6</c:v>
                </c:pt>
                <c:pt idx="1">
                  <c:v>1447222.5</c:v>
                </c:pt>
                <c:pt idx="2">
                  <c:v>1405263</c:v>
                </c:pt>
                <c:pt idx="3">
                  <c:v>1359012.9</c:v>
                </c:pt>
                <c:pt idx="4">
                  <c:v>1364665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 (-) /
Профицит (+)
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-4673.7</c:v>
                </c:pt>
                <c:pt idx="1">
                  <c:v>-25051.200000000001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079664"/>
        <c:axId val="206080056"/>
      </c:barChart>
      <c:catAx>
        <c:axId val="20607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080056"/>
        <c:crosses val="autoZero"/>
        <c:auto val="1"/>
        <c:lblAlgn val="ctr"/>
        <c:lblOffset val="100"/>
        <c:noMultiLvlLbl val="0"/>
      </c:catAx>
      <c:valAx>
        <c:axId val="20608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07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914327.8</c:v>
                </c:pt>
                <c:pt idx="1">
                  <c:v>849218.2</c:v>
                </c:pt>
                <c:pt idx="2">
                  <c:v>725896.9</c:v>
                </c:pt>
                <c:pt idx="3">
                  <c:v>679148.3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доходы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484871.9</c:v>
                </c:pt>
                <c:pt idx="1">
                  <c:v>549738.30000000005</c:v>
                </c:pt>
                <c:pt idx="2">
                  <c:v>626809.5</c:v>
                </c:pt>
                <c:pt idx="3">
                  <c:v>679210.2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неналоговые доходы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19498.400000000001</c:v>
                </c:pt>
                <c:pt idx="1">
                  <c:v>23117.1</c:v>
                </c:pt>
                <c:pt idx="2">
                  <c:v>6306.6</c:v>
                </c:pt>
                <c:pt idx="3">
                  <c:v>6306.9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293872"/>
        <c:axId val="206294264"/>
      </c:barChart>
      <c:catAx>
        <c:axId val="206293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6294264"/>
        <c:crosses val="autoZero"/>
        <c:auto val="1"/>
        <c:lblAlgn val="ctr"/>
        <c:lblOffset val="100"/>
        <c:noMultiLvlLbl val="0"/>
      </c:catAx>
      <c:valAx>
        <c:axId val="2062942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062938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159278154174997"/>
          <c:y val="0.24707573715447756"/>
          <c:w val="0.46283413102773918"/>
          <c:h val="0.741543861996783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0.11488990603522731"/>
                  <c:y val="1.31261970632049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725,9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626,8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679.2</c:v>
                </c:pt>
                <c:pt idx="1">
                  <c:v>679.2</c:v>
                </c:pt>
                <c:pt idx="2">
                  <c:v>6.3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725.9</c:v>
                </c:pt>
                <c:pt idx="1">
                  <c:v>626.79999999999995</c:v>
                </c:pt>
                <c:pt idx="2">
                  <c:v>6.3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679.1</c:v>
                </c:pt>
                <c:pt idx="1">
                  <c:v>679.2</c:v>
                </c:pt>
                <c:pt idx="2">
                  <c:v>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dPt>
            <c:idx val="1"/>
            <c:bubble3D val="0"/>
            <c:explosion val="18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849,2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549,7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849.2</c:v>
                </c:pt>
                <c:pt idx="1">
                  <c:v>549.70000000000005</c:v>
                </c:pt>
                <c:pt idx="2">
                  <c:v>23.1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2027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725.9</c:v>
                </c:pt>
                <c:pt idx="1">
                  <c:v>626.79999999999995</c:v>
                </c:pt>
                <c:pt idx="2">
                  <c:v>6.3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2028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679.1</c:v>
                </c:pt>
                <c:pt idx="1">
                  <c:v>679.2</c:v>
                </c:pt>
                <c:pt idx="2">
                  <c:v>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2"/>
          <c:order val="0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679,1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679,2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0.00</c:formatCode>
                <c:ptCount val="3"/>
                <c:pt idx="0">
                  <c:v>83.342004483729951</c:v>
                </c:pt>
                <c:pt idx="1">
                  <c:v>61.817554060452373</c:v>
                </c:pt>
                <c:pt idx="2">
                  <c:v>2.3837026986771792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281454.2</c:v>
                </c:pt>
                <c:pt idx="1">
                  <c:v>208764</c:v>
                </c:pt>
                <c:pt idx="2">
                  <c:v>8050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7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7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DC106-DBC0-43A2-9062-A933879321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8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8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D120D-01AA-4D5D-AE19-813A934848C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911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D120D-01AA-4D5D-AE19-813A934848C8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041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988B78-507A-4144-BDFD-4503DF3EB0AE}" type="slidenum">
              <a:rPr lang="ru-RU" altLang="ru-RU">
                <a:solidFill>
                  <a:srgbClr val="000000"/>
                </a:solidFill>
                <a:latin typeface="Arial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6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C2ACD1-7D93-4799-9079-0829C44ADFD4}" type="slidenum">
              <a:rPr lang="ru-RU" altLang="ru-RU">
                <a:solidFill>
                  <a:prstClr val="black"/>
                </a:solidFill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08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613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35579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4745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37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707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88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525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10184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48764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844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7362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>
              <a:solidFill>
                <a:srgbClr val="4F271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 dirty="0">
              <a:solidFill>
                <a:srgbClr val="4F271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666BA-D9CA-4185-806B-0FC1DED90D9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19374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4F271C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4F271C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C6995-286D-48B6-9F88-9C58E42DED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84302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69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434294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90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2097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93711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4409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181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34046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484720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776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592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28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07445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53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3062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954025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9121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507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602019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70818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2463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198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962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329282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2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695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6730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9279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1065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041263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564751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4905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89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2185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203917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485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350786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2165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304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928679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829849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70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229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12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654128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25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829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54594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2646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6362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23597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87041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2140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853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82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318631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94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027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384860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7833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6346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8901010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76780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900076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1408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6272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836905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053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951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981229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3501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6589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9473171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57384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2722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686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E7DEC9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E7DEC9"/>
                </a:solidFill>
              </a:rPr>
              <a:pPr/>
              <a:t>‹#›</a:t>
            </a:fld>
            <a:endParaRPr lang="ru-RU" dirty="0">
              <a:solidFill>
                <a:srgbClr val="E7DE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1235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239645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9387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7984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59160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9788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4F271C"/>
                </a:solidFill>
              </a:rPr>
              <a:pPr/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86622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188704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20263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5167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021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17.12.2025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13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25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83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93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23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78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900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525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4F271C"/>
                </a:solidFill>
              </a:rPr>
              <a:pPr/>
              <a:t>17.12.2025</a:t>
            </a:fld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4F271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5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gazim-zavod.ru/images/phocagallery/ruo/thumbs/phoca_thumb_l_58354126.jpg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7.jpeg"/><Relationship Id="rId11" Type="http://schemas.openxmlformats.org/officeDocument/2006/relationships/image" Target="../media/image22.gif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88640"/>
            <a:ext cx="81534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7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</a:t>
            </a:r>
            <a:br>
              <a:rPr lang="ru-RU" altLang="ru-RU" sz="27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решению Совета Красночикойского муниципального округа «Об утверждении бюджета Красночикойского муниципального округа на 2026 год и на плановый период 2027 и 2028 годов»</a:t>
            </a:r>
            <a:endParaRPr lang="ru-RU" sz="1800" dirty="0">
              <a:solidFill>
                <a:schemeClr val="accent6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21088"/>
            <a:ext cx="5688632" cy="2515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33489"/>
            <a:ext cx="352839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46029"/>
            <a:ext cx="2952328" cy="2290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РУО">
            <a:hlinkClick r:id="rId5" tooltip="РУО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95" y="1768649"/>
            <a:ext cx="2592288" cy="211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556792"/>
            <a:ext cx="2520280" cy="224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81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1640" y="2276872"/>
            <a:ext cx="6408712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500" b="1" dirty="0">
                <a:solidFill>
                  <a:srgbClr val="4F271C"/>
                </a:solidFill>
                <a:latin typeface="Arial"/>
              </a:rPr>
              <a:t>Вводная часть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2586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2400" b="1" dirty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221088"/>
            <a:ext cx="3600400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1700808"/>
            <a:ext cx="8424936" cy="2232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accent1"/>
                </a:solidFill>
              </a:rPr>
              <a:t>Бюджет для граждан разработан в целях ознакомления граждан с основными положениями решения о бюджете Красночикойского муниципального округа на 2026 год и на плановый период 2027 и 2028 годов в доступной форме для широкого круга заинтересованных пользователей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548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4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составления и утверждения бюджета Красночикойского муниципального округа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556792"/>
            <a:ext cx="8496944" cy="93610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>Бюджет Красночикойского муниципального округа– это ежегодно утверждаемый Советом Красночикойского муниципального округа свод доходов и расходов на очередной финансовый год и на два года планового периода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9" y="2564903"/>
            <a:ext cx="2448271" cy="4202385"/>
          </a:xfrm>
          <a:prstGeom prst="roundRect">
            <a:avLst/>
          </a:prstGeom>
          <a:solidFill>
            <a:srgbClr val="77BF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1"/>
                </a:solidFill>
              </a:rPr>
              <a:t>Составление проекта бюджета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          Работа по составлению проекта бюджета начинается не позднее чем за 9 месяцев до начала очередного финансового года.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31840" y="2492896"/>
            <a:ext cx="3456384" cy="42484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50" b="1" u="sng" dirty="0" smtClean="0">
                <a:solidFill>
                  <a:prstClr val="black"/>
                </a:solidFill>
              </a:rPr>
              <a:t>Рассмотрение </a:t>
            </a:r>
            <a:r>
              <a:rPr lang="ru-RU" sz="1250" b="1" u="sng" dirty="0">
                <a:solidFill>
                  <a:prstClr val="black"/>
                </a:solidFill>
              </a:rPr>
              <a:t>проекта </a:t>
            </a:r>
            <a:r>
              <a:rPr lang="ru-RU" sz="1250" b="1" u="sng" dirty="0" smtClean="0">
                <a:solidFill>
                  <a:prstClr val="black"/>
                </a:solidFill>
              </a:rPr>
              <a:t>бюджета</a:t>
            </a:r>
          </a:p>
          <a:p>
            <a:pPr lvl="0" algn="just"/>
            <a:r>
              <a:rPr lang="ru-RU" sz="1250" dirty="0">
                <a:solidFill>
                  <a:prstClr val="black"/>
                </a:solidFill>
              </a:rPr>
              <a:t> </a:t>
            </a:r>
            <a:r>
              <a:rPr lang="ru-RU" sz="1250" dirty="0" smtClean="0">
                <a:solidFill>
                  <a:prstClr val="black"/>
                </a:solidFill>
              </a:rPr>
              <a:t>         Сформированный проект  бюджета администрация Красночикойского муниципального округа вносит на рассмотрение Совета муниципального округа не позднее 15 ноября текущего года.</a:t>
            </a:r>
          </a:p>
          <a:p>
            <a:pPr lvl="0" algn="just"/>
            <a:r>
              <a:rPr lang="ru-RU" sz="1250" dirty="0" smtClean="0">
                <a:solidFill>
                  <a:prstClr val="black"/>
                </a:solidFill>
              </a:rPr>
              <a:t>          По проекту бюджета проводятся публичные слушания. Для этого проект  бюджета размещается на официальном сайте Красночикойского муниципального округа в сети «Интернет». В слушаниях участвуют граждане, проживающие в Красночикойском округе и обладающие активным избирательным правом, а также представители организаций, осуществляющих деятельность на территории округа.</a:t>
            </a:r>
          </a:p>
          <a:p>
            <a:pPr lvl="0" algn="just"/>
            <a:r>
              <a:rPr lang="ru-RU" sz="1250" dirty="0">
                <a:solidFill>
                  <a:prstClr val="black"/>
                </a:solidFill>
              </a:rPr>
              <a:t> </a:t>
            </a:r>
            <a:r>
              <a:rPr lang="ru-RU" sz="1250" dirty="0" smtClean="0">
                <a:solidFill>
                  <a:prstClr val="black"/>
                </a:solidFill>
              </a:rPr>
              <a:t>         Проект бюджета рассматривается Советом муниципального округа.  </a:t>
            </a:r>
            <a:endParaRPr lang="ru-RU" sz="1250" dirty="0">
              <a:solidFill>
                <a:prstClr val="black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42856" y="2476897"/>
            <a:ext cx="2304256" cy="4248472"/>
          </a:xfrm>
          <a:prstGeom prst="roundRect">
            <a:avLst/>
          </a:prstGeom>
          <a:solidFill>
            <a:srgbClr val="77BF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u="sng" dirty="0" smtClean="0">
                <a:solidFill>
                  <a:prstClr val="black"/>
                </a:solidFill>
              </a:rPr>
              <a:t>Утверждение </a:t>
            </a:r>
            <a:r>
              <a:rPr lang="ru-RU" sz="1200" b="1" u="sng" dirty="0">
                <a:solidFill>
                  <a:prstClr val="black"/>
                </a:solidFill>
              </a:rPr>
              <a:t>проекта </a:t>
            </a:r>
            <a:r>
              <a:rPr lang="ru-RU" sz="1200" b="1" u="sng" dirty="0" smtClean="0">
                <a:solidFill>
                  <a:prstClr val="black"/>
                </a:solidFill>
              </a:rPr>
              <a:t>бюджета</a:t>
            </a:r>
          </a:p>
          <a:p>
            <a:pPr lvl="0" algn="just"/>
            <a:r>
              <a:rPr lang="ru-RU" sz="1250" dirty="0" smtClean="0">
                <a:solidFill>
                  <a:prstClr val="black"/>
                </a:solidFill>
              </a:rPr>
              <a:t>          Проект бюджета утверждается Советом муниципального округа в форме решения Совета Красночикойского муниципального округа.</a:t>
            </a:r>
          </a:p>
          <a:p>
            <a:pPr lvl="0" algn="just"/>
            <a:r>
              <a:rPr lang="ru-RU" sz="1250" dirty="0" smtClean="0">
                <a:solidFill>
                  <a:prstClr val="black"/>
                </a:solidFill>
              </a:rPr>
              <a:t>          Принятое Советом Красночикойского муниципального округа решение о бюджете подлежит обнародованию путем размещения на официальном сайте  муниципального округа в сети «Интернет»</a:t>
            </a:r>
            <a:endParaRPr lang="ru-RU" sz="12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2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на основании которых составляется проект бюджета муниципального образования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11560" y="1700808"/>
            <a:ext cx="8280920" cy="8640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Послание Президента Российской Федерации Федеральному Собранию Российской Федерации, определяющие бюджетную политику (требования к бюджетной политике) в Российской Федерации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48780" y="2924944"/>
            <a:ext cx="822372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Основные направления бюджетной политики и основные направления налоговой политики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0160" y="4221088"/>
            <a:ext cx="822372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Прогноз социально – экономического развития </a:t>
            </a:r>
            <a:r>
              <a:rPr lang="ru-RU" dirty="0">
                <a:solidFill>
                  <a:schemeClr val="accent1"/>
                </a:solidFill>
              </a:rPr>
              <a:t>Красночикойского муниципального округа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8780" y="5517232"/>
            <a:ext cx="825232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Муниципальные программы Красночикойского муниципального округа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732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900" b="1" kern="0" dirty="0">
                <a:solidFill>
                  <a:schemeClr val="tx2"/>
                </a:solidFill>
                <a:latin typeface="Arial"/>
              </a:rPr>
              <a:t>Межбюджетные </a:t>
            </a:r>
            <a:r>
              <a:rPr lang="ru-RU" altLang="ru-RU" sz="2900" b="1" kern="0" dirty="0" smtClean="0">
                <a:solidFill>
                  <a:schemeClr val="tx2"/>
                </a:solidFill>
                <a:latin typeface="Arial"/>
              </a:rPr>
              <a:t>отношения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2195736" y="1628800"/>
            <a:ext cx="6552728" cy="44973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краевого бюджета 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в бюджет </a:t>
            </a:r>
            <a:r>
              <a:rPr lang="ru-RU" sz="2600" b="1" dirty="0">
                <a:latin typeface="Calibri" panose="020F0502020204030204" pitchFamily="34" charset="0"/>
              </a:rPr>
              <a:t>Красночикойского муниципального округа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межбюджетные 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трансферты в форме: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ДОТАЦИИ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безвозмездная и безвозвратная денежная помощь без установления направления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– в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целях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софинансирования расходных обязательств муниципального образования по вопросам местного значения</a:t>
            </a:r>
          </a:p>
          <a:p>
            <a:pPr marL="0" lvl="0" indent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СУБВЕНЦИИ – 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на исполнение полномочий  Российской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</a:t>
            </a:r>
            <a:r>
              <a:rPr lang="ru-RU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субъекта РФ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43141" y="1905561"/>
            <a:ext cx="1437897" cy="1341373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Овал 11"/>
          <p:cNvSpPr/>
          <p:nvPr/>
        </p:nvSpPr>
        <p:spPr>
          <a:xfrm>
            <a:off x="544716" y="3573016"/>
            <a:ext cx="1441068" cy="1280305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Овал 12"/>
          <p:cNvSpPr/>
          <p:nvPr/>
        </p:nvSpPr>
        <p:spPr>
          <a:xfrm>
            <a:off x="525027" y="5144878"/>
            <a:ext cx="1480445" cy="1383242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000" b="-12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144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1640" y="2276872"/>
            <a:ext cx="669674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Общие характеристики бюджета Красночикойского муниципального округа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052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88963" y="228600"/>
            <a:ext cx="8177085" cy="990600"/>
          </a:xfrm>
        </p:spPr>
        <p:txBody>
          <a:bodyPr>
            <a:noAutofit/>
          </a:bodyPr>
          <a:lstStyle/>
          <a:p>
            <a:pPr algn="ctr"/>
            <a:r>
              <a:rPr lang="ru-RU" altLang="ru-RU" sz="26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 и профицит </a:t>
            </a:r>
            <a:r>
              <a:rPr lang="ru-RU" altLang="ru-RU" sz="2600" b="1" dirty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 </a:t>
            </a:r>
            <a:r>
              <a:rPr lang="ru-RU" altLang="ru-RU" sz="26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Красночикойского муниципального округа</a:t>
            </a:r>
            <a:endParaRPr lang="ru-RU" sz="2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b="1" dirty="0">
                <a:solidFill>
                  <a:schemeClr val="accent1"/>
                </a:solidFill>
                <a:latin typeface="Arial" charset="0"/>
              </a:rPr>
              <a:t>БЮДЖЕТ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10" name="Группа 18"/>
          <p:cNvGrpSpPr>
            <a:grpSpLocks/>
          </p:cNvGrpSpPr>
          <p:nvPr/>
        </p:nvGrpSpPr>
        <p:grpSpPr bwMode="auto">
          <a:xfrm>
            <a:off x="728663" y="2598738"/>
            <a:ext cx="2832100" cy="2120900"/>
            <a:chOff x="724267" y="1934585"/>
            <a:chExt cx="2831277" cy="212053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724267" y="1934585"/>
              <a:ext cx="1275979" cy="1238036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Доходы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282739" y="2396468"/>
              <a:ext cx="1272805" cy="1238036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36000" rIns="36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Расходы</a:t>
              </a:r>
            </a:p>
          </p:txBody>
        </p:sp>
        <p:grpSp>
          <p:nvGrpSpPr>
            <p:cNvPr id="13" name="Группа 17"/>
            <p:cNvGrpSpPr>
              <a:grpSpLocks/>
            </p:cNvGrpSpPr>
            <p:nvPr/>
          </p:nvGrpSpPr>
          <p:grpSpPr bwMode="auto">
            <a:xfrm>
              <a:off x="1024133" y="3537012"/>
              <a:ext cx="1944216" cy="518106"/>
              <a:chOff x="1024133" y="2636131"/>
              <a:chExt cx="1944216" cy="518106"/>
            </a:xfrm>
            <a:grpFill/>
          </p:grpSpPr>
          <p:sp>
            <p:nvSpPr>
              <p:cNvPr id="14" name="Прямоугольник 13"/>
              <p:cNvSpPr/>
              <p:nvPr/>
            </p:nvSpPr>
            <p:spPr>
              <a:xfrm rot="1188936">
                <a:off x="1024217" y="2636802"/>
                <a:ext cx="1944123" cy="193641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  <p:sp>
            <p:nvSpPr>
              <p:cNvPr id="15" name="Равнобедренный треугольник 14"/>
              <p:cNvSpPr/>
              <p:nvPr/>
            </p:nvSpPr>
            <p:spPr>
              <a:xfrm>
                <a:off x="1819324" y="2860601"/>
                <a:ext cx="353909" cy="293636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</p:grpSp>
      </p:grpSp>
      <p:sp>
        <p:nvSpPr>
          <p:cNvPr id="16" name="Скругленный прямоугольник 15"/>
          <p:cNvSpPr/>
          <p:nvPr/>
        </p:nvSpPr>
        <p:spPr>
          <a:xfrm>
            <a:off x="588963" y="4829175"/>
            <a:ext cx="2832100" cy="900113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36000" rIns="360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Verdana"/>
              </a:rPr>
              <a:t>Дефицит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kern="0" dirty="0">
                <a:solidFill>
                  <a:prstClr val="black"/>
                </a:solidFill>
                <a:latin typeface="Verdana"/>
              </a:rPr>
              <a:t>(расходы больше доходов)</a:t>
            </a:r>
          </a:p>
        </p:txBody>
      </p:sp>
      <p:grpSp>
        <p:nvGrpSpPr>
          <p:cNvPr id="17" name="Группа 25"/>
          <p:cNvGrpSpPr>
            <a:grpSpLocks/>
          </p:cNvGrpSpPr>
          <p:nvPr/>
        </p:nvGrpSpPr>
        <p:grpSpPr bwMode="auto">
          <a:xfrm>
            <a:off x="5868144" y="2574925"/>
            <a:ext cx="2855912" cy="2101850"/>
            <a:chOff x="5015136" y="1629651"/>
            <a:chExt cx="2856132" cy="2102625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5015136" y="2090196"/>
              <a:ext cx="1276448" cy="1238707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Доходы</a:t>
              </a: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6597995" y="1629651"/>
              <a:ext cx="1273273" cy="1238707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36000" rIns="36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kern="0" dirty="0">
                  <a:solidFill>
                    <a:srgbClr val="4F271C"/>
                  </a:solidFill>
                  <a:latin typeface="Verdana"/>
                </a:rPr>
                <a:t>Расходы</a:t>
              </a:r>
            </a:p>
          </p:txBody>
        </p:sp>
        <p:grpSp>
          <p:nvGrpSpPr>
            <p:cNvPr id="20" name="Группа 19"/>
            <p:cNvGrpSpPr>
              <a:grpSpLocks/>
            </p:cNvGrpSpPr>
            <p:nvPr/>
          </p:nvGrpSpPr>
          <p:grpSpPr bwMode="auto">
            <a:xfrm>
              <a:off x="5631212" y="3223124"/>
              <a:ext cx="1944216" cy="509152"/>
              <a:chOff x="5631212" y="3223124"/>
              <a:chExt cx="1944216" cy="509152"/>
            </a:xfrm>
            <a:grpFill/>
          </p:grpSpPr>
          <p:sp>
            <p:nvSpPr>
              <p:cNvPr id="21" name="Прямоугольник 20"/>
              <p:cNvSpPr/>
              <p:nvPr/>
            </p:nvSpPr>
            <p:spPr>
              <a:xfrm rot="20445898">
                <a:off x="5631133" y="3222501"/>
                <a:ext cx="1944837" cy="195334"/>
              </a:xfrm>
              <a:prstGeom prst="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  <p:sp>
            <p:nvSpPr>
              <p:cNvPr id="22" name="Равнобедренный треугольник 21"/>
              <p:cNvSpPr/>
              <p:nvPr/>
            </p:nvSpPr>
            <p:spPr>
              <a:xfrm>
                <a:off x="6450346" y="3436892"/>
                <a:ext cx="355627" cy="295384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kern="0" dirty="0">
                  <a:solidFill>
                    <a:srgbClr val="4F271C"/>
                  </a:solidFill>
                  <a:latin typeface="Verdana"/>
                </a:endParaRPr>
              </a:p>
            </p:txBody>
          </p:sp>
        </p:grpSp>
      </p:grpSp>
      <p:sp>
        <p:nvSpPr>
          <p:cNvPr id="24" name="Скругленный прямоугольник 23"/>
          <p:cNvSpPr/>
          <p:nvPr/>
        </p:nvSpPr>
        <p:spPr>
          <a:xfrm>
            <a:off x="5868144" y="4843061"/>
            <a:ext cx="2855912" cy="900113"/>
          </a:xfrm>
          <a:prstGeom prst="roundRect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lIns="36000" rIns="3600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solidFill>
                  <a:prstClr val="black"/>
                </a:solidFill>
                <a:latin typeface="Verdana"/>
              </a:rPr>
              <a:t>Профицит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kern="0" dirty="0">
                <a:solidFill>
                  <a:prstClr val="black"/>
                </a:solidFill>
                <a:latin typeface="Verdana"/>
              </a:rPr>
              <a:t>(доходы больше расходов)</a:t>
            </a:r>
          </a:p>
        </p:txBody>
      </p:sp>
    </p:spTree>
    <p:extLst>
      <p:ext uri="{BB962C8B-B14F-4D97-AF65-F5344CB8AC3E}">
        <p14:creationId xmlns:p14="http://schemas.microsoft.com/office/powerpoint/2010/main" val="392509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608112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параметры бюджета</a:t>
            </a:r>
            <a:endParaRPr lang="ru-RU" sz="2800" dirty="0">
              <a:solidFill>
                <a:schemeClr val="accent6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04648430"/>
              </p:ext>
            </p:extLst>
          </p:nvPr>
        </p:nvGraphicFramePr>
        <p:xfrm>
          <a:off x="323528" y="4941168"/>
          <a:ext cx="8568952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296144"/>
                <a:gridCol w="1512168"/>
                <a:gridCol w="1512168"/>
                <a:gridCol w="1440459"/>
                <a:gridCol w="1223837"/>
              </a:tblGrid>
              <a:tr h="2736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Показатели, </a:t>
                      </a:r>
                    </a:p>
                    <a:p>
                      <a:pPr algn="ctr"/>
                      <a:r>
                        <a:rPr lang="ru-RU" sz="1600" dirty="0" smtClean="0"/>
                        <a:t>тыс. рублей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2024 год</a:t>
                      </a:r>
                    </a:p>
                    <a:p>
                      <a:pPr algn="ctr"/>
                      <a:r>
                        <a:rPr lang="ru-RU" sz="1600" dirty="0" smtClean="0"/>
                        <a:t>Факт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2025 год</a:t>
                      </a:r>
                    </a:p>
                    <a:p>
                      <a:pPr algn="ctr"/>
                      <a:r>
                        <a:rPr lang="ru-RU" sz="1400" dirty="0" smtClean="0"/>
                        <a:t>Ожидаемое исполнение</a:t>
                      </a:r>
                      <a:endParaRPr lang="ru-RU" sz="14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2026</a:t>
                      </a:r>
                      <a:r>
                        <a:rPr lang="ru-RU" sz="1600" baseline="0" dirty="0" smtClean="0"/>
                        <a:t> год</a:t>
                      </a:r>
                    </a:p>
                    <a:p>
                      <a:pPr algn="ctr"/>
                      <a:r>
                        <a:rPr lang="ru-RU" sz="1600" baseline="0" dirty="0" smtClean="0"/>
                        <a:t>План</a:t>
                      </a:r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2027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год</a:t>
                      </a:r>
                    </a:p>
                    <a:p>
                      <a:pPr algn="ctr"/>
                      <a:r>
                        <a:rPr lang="ru-RU" sz="1600" dirty="0" smtClean="0"/>
                        <a:t>План</a:t>
                      </a:r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2028 год</a:t>
                      </a:r>
                    </a:p>
                    <a:p>
                      <a:pPr algn="ctr"/>
                      <a:r>
                        <a:rPr lang="ru-RU" sz="1600" dirty="0" smtClean="0"/>
                        <a:t>План</a:t>
                      </a:r>
                    </a:p>
                  </a:txBody>
                  <a:tcPr marL="43584" marR="43584"/>
                </a:tc>
              </a:tr>
              <a:tr h="3291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Доходы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1413544,9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1422171,3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1405263,0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1359012,9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1364665,0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63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Расходы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1418218,6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1447222,5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1405263,0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Times New Roman"/>
                          <a:cs typeface="Times New Roman"/>
                        </a:rPr>
                        <a:t>1359012,9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1364665,0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36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Дефицит (-) /</a:t>
                      </a:r>
                    </a:p>
                    <a:p>
                      <a:pPr algn="ctr"/>
                      <a:r>
                        <a:rPr lang="ru-RU" sz="1400" dirty="0" smtClean="0"/>
                        <a:t>Профицит (+)</a:t>
                      </a:r>
                      <a:endParaRPr lang="ru-RU" sz="14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-4673,7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-25051,2</a:t>
                      </a:r>
                      <a:endParaRPr lang="ru-RU" sz="1600" dirty="0"/>
                    </a:p>
                  </a:txBody>
                  <a:tcPr marL="43584" marR="4358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21501252"/>
              </p:ext>
            </p:extLst>
          </p:nvPr>
        </p:nvGraphicFramePr>
        <p:xfrm>
          <a:off x="1403648" y="864923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079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47664" y="2276872"/>
            <a:ext cx="633670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Доходы бюджета Красночикойского муниципального округа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01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2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бюджета Красночикойского</a:t>
            </a:r>
            <a:br>
              <a:rPr lang="ru-RU" altLang="ru-RU" sz="22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3872" y="1628800"/>
            <a:ext cx="806489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prstClr val="white"/>
                </a:solidFill>
              </a:rPr>
              <a:t>Доходы бюджета – безвозмездные и безвозвратные поступления денежных средств</a:t>
            </a:r>
            <a:endParaRPr lang="ru-RU" sz="2400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33872" y="3096343"/>
            <a:ext cx="2533202" cy="22048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налоги, поступление которых предусмотрено налоговым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законодательством,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пени и штрафы, взимаемые за нарушение налогового законодательства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33872" y="2636912"/>
            <a:ext cx="2533202" cy="4594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Налоговые доходы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2645567"/>
            <a:ext cx="2401416" cy="457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Неналоговые доходы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3102767"/>
            <a:ext cx="2401416" cy="2198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платежи от предоставления государством различных видов услуг, продажи имущества, а также иные платежи в виде штрафов, санкций за нарушение законодательства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97513" y="2645566"/>
            <a:ext cx="2282552" cy="4766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Безвозмездные поступления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97513" y="3122188"/>
            <a:ext cx="2282552" cy="21790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получаемые из других бюджетов и фондов, а также  от физических и юридических лиц, в том числе добровольные пожертвования</a:t>
            </a:r>
          </a:p>
        </p:txBody>
      </p:sp>
    </p:spTree>
    <p:extLst>
      <p:ext uri="{BB962C8B-B14F-4D97-AF65-F5344CB8AC3E}">
        <p14:creationId xmlns:p14="http://schemas.microsoft.com/office/powerpoint/2010/main" val="356667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848872" cy="720080"/>
          </a:xfrm>
        </p:spPr>
        <p:txBody>
          <a:bodyPr>
            <a:normAutofit/>
          </a:bodyPr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altLang="ru-RU" sz="22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Доходы бюджета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8313" y="836613"/>
            <a:ext cx="1223962" cy="288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u="sng" dirty="0" smtClean="0">
                <a:solidFill>
                  <a:prstClr val="black"/>
                </a:solidFill>
              </a:rPr>
              <a:t>тыс. </a:t>
            </a:r>
            <a:r>
              <a:rPr lang="ru-RU" u="sng" dirty="0">
                <a:solidFill>
                  <a:prstClr val="black"/>
                </a:solidFill>
              </a:rPr>
              <a:t>руб.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10308143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8838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80920" cy="504056"/>
          </a:xfrm>
        </p:spPr>
        <p:txBody>
          <a:bodyPr/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alt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Структура доходов бюджета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0754" y="1606897"/>
            <a:ext cx="5905500" cy="3038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Доходы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0363" y="2557103"/>
            <a:ext cx="2339975" cy="43242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Налоговые доходы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72619" y="2565090"/>
            <a:ext cx="2449512" cy="43242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Неналоговые доходы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75350" y="2557103"/>
            <a:ext cx="2736850" cy="432420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4391817" y="1910728"/>
            <a:ext cx="288131" cy="6543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6911974" y="1910729"/>
            <a:ext cx="252413" cy="64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003028" y="1910729"/>
            <a:ext cx="242094" cy="64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16013" y="3225800"/>
            <a:ext cx="7056437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Структура доходов бюджета в </a:t>
            </a:r>
            <a:r>
              <a:rPr lang="ru-RU" dirty="0" smtClean="0">
                <a:solidFill>
                  <a:prstClr val="black"/>
                </a:solidFill>
              </a:rPr>
              <a:t>2026 </a:t>
            </a:r>
            <a:r>
              <a:rPr lang="ru-RU" dirty="0">
                <a:solidFill>
                  <a:prstClr val="black"/>
                </a:solidFill>
              </a:rPr>
              <a:t>– </a:t>
            </a:r>
            <a:r>
              <a:rPr lang="ru-RU" dirty="0" smtClean="0">
                <a:solidFill>
                  <a:prstClr val="black"/>
                </a:solidFill>
              </a:rPr>
              <a:t>2028 </a:t>
            </a:r>
            <a:r>
              <a:rPr lang="ru-RU" dirty="0">
                <a:solidFill>
                  <a:prstClr val="black"/>
                </a:solidFill>
              </a:rPr>
              <a:t>годах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60363" y="3706813"/>
            <a:ext cx="1763712" cy="360362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2026 год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08400" y="3706813"/>
            <a:ext cx="1439863" cy="360362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2027 год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59563" y="3706813"/>
            <a:ext cx="1368425" cy="360362"/>
          </a:xfrm>
          <a:prstGeom prst="rect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2028 год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0063" y="5940425"/>
            <a:ext cx="2520950" cy="58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white"/>
                </a:solidFill>
              </a:rPr>
              <a:t>Безвозмездные поступления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63938" y="5940425"/>
            <a:ext cx="244792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Неналоговые доходы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16688" y="5900738"/>
            <a:ext cx="2232025" cy="623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white"/>
                </a:solidFill>
              </a:rPr>
              <a:t>Налоговые доходы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147638" y="6067425"/>
            <a:ext cx="261937" cy="201613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71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6067425"/>
            <a:ext cx="280988" cy="2190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Овал 23"/>
          <p:cNvSpPr/>
          <p:nvPr/>
        </p:nvSpPr>
        <p:spPr>
          <a:xfrm>
            <a:off x="3155950" y="6076155"/>
            <a:ext cx="261937" cy="20161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25" name="Объект 2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58585835"/>
              </p:ext>
            </p:extLst>
          </p:nvPr>
        </p:nvGraphicFramePr>
        <p:xfrm>
          <a:off x="2571737" y="4214818"/>
          <a:ext cx="3429024" cy="2100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269986840"/>
              </p:ext>
            </p:extLst>
          </p:nvPr>
        </p:nvGraphicFramePr>
        <p:xfrm>
          <a:off x="285720" y="4143380"/>
          <a:ext cx="2786082" cy="1655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Овал 26"/>
          <p:cNvSpPr/>
          <p:nvPr/>
        </p:nvSpPr>
        <p:spPr>
          <a:xfrm>
            <a:off x="6165850" y="6053931"/>
            <a:ext cx="261937" cy="20161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graphicFrame>
        <p:nvGraphicFramePr>
          <p:cNvPr id="29" name="Объект 2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300402071"/>
              </p:ext>
            </p:extLst>
          </p:nvPr>
        </p:nvGraphicFramePr>
        <p:xfrm>
          <a:off x="6437313" y="4176762"/>
          <a:ext cx="2203302" cy="172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1875631511"/>
              </p:ext>
            </p:extLst>
          </p:nvPr>
        </p:nvGraphicFramePr>
        <p:xfrm>
          <a:off x="6072198" y="4286256"/>
          <a:ext cx="2784924" cy="1450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7410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153400" cy="608112"/>
          </a:xfrm>
        </p:spPr>
        <p:txBody>
          <a:bodyPr>
            <a:normAutofit fontScale="90000"/>
          </a:bodyPr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altLang="ru-RU" sz="22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Безвозмездные поступления в бюджет </a:t>
            </a:r>
            <a:r>
              <a:rPr lang="ru-RU" altLang="ru-RU" sz="22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Красночикойского муниципального округа из  </a:t>
            </a:r>
            <a:r>
              <a:rPr lang="ru-RU" altLang="ru-RU" sz="220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altLang="ru-RU" sz="2200" dirty="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края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273480587"/>
              </p:ext>
            </p:extLst>
          </p:nvPr>
        </p:nvGraphicFramePr>
        <p:xfrm>
          <a:off x="539750" y="4005263"/>
          <a:ext cx="8210550" cy="326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296144"/>
                <a:gridCol w="1368152"/>
                <a:gridCol w="1224136"/>
                <a:gridCol w="1225774"/>
              </a:tblGrid>
              <a:tr h="640193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Ожидаемое  исполнение 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2025 год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2026год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36789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Субсидии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54222,8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19740,8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20000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15000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4322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Субвенции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563195,3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582988,7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551207,6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532506,5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365799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Дотации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177109,1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180870,0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127538,1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105289,1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  <a:tr h="64019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Иные межбюджетные трансферты</a:t>
                      </a:r>
                      <a:endParaRPr lang="ru-RU" sz="1800" dirty="0"/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119800,6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65618,7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27151,2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26352,7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03" marB="45703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051720" y="1844824"/>
            <a:ext cx="4572000" cy="17512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2025год </a:t>
            </a:r>
            <a:r>
              <a:rPr lang="ru-RU" dirty="0">
                <a:latin typeface="Calibri"/>
                <a:ea typeface="Calibri"/>
                <a:cs typeface="Times New Roman"/>
              </a:rPr>
              <a:t>–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914327,8 тыс. руб.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2026 </a:t>
            </a:r>
            <a:r>
              <a:rPr lang="ru-RU" dirty="0">
                <a:latin typeface="Calibri"/>
                <a:ea typeface="Calibri"/>
                <a:cs typeface="Times New Roman"/>
              </a:rPr>
              <a:t>год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-849218,2 тыс. руб.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2027 </a:t>
            </a:r>
            <a:r>
              <a:rPr lang="ru-RU" dirty="0">
                <a:latin typeface="Calibri"/>
                <a:ea typeface="Calibri"/>
                <a:cs typeface="Times New Roman"/>
              </a:rPr>
              <a:t>год –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725896,9 тыс. руб.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895350" algn="l"/>
              </a:tabLst>
            </a:pPr>
            <a:r>
              <a:rPr lang="ru-RU" dirty="0" smtClean="0">
                <a:latin typeface="Calibri"/>
                <a:ea typeface="Calibri"/>
                <a:cs typeface="Times New Roman"/>
              </a:rPr>
              <a:t>2027 </a:t>
            </a:r>
            <a:r>
              <a:rPr lang="ru-RU" dirty="0">
                <a:latin typeface="Calibri"/>
                <a:ea typeface="Calibri"/>
                <a:cs typeface="Times New Roman"/>
              </a:rPr>
              <a:t>год </a:t>
            </a:r>
            <a:r>
              <a:rPr lang="ru-RU" dirty="0" smtClean="0">
                <a:latin typeface="Calibri"/>
                <a:ea typeface="Calibri"/>
                <a:cs typeface="Times New Roman"/>
              </a:rPr>
              <a:t>–679148,3 тыс. руб.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15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03648" y="2276872"/>
            <a:ext cx="633670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Расходы бюджета Красночикойского муниципального округа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35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бюджета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28800"/>
            <a:ext cx="9151590" cy="1872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</a:rPr>
              <a:t>Расходы бюджета – </a:t>
            </a:r>
            <a:r>
              <a:rPr lang="ru-RU" sz="1400" dirty="0" smtClean="0">
                <a:solidFill>
                  <a:prstClr val="black"/>
                </a:solidFill>
              </a:rPr>
              <a:t>выплачиваемые из бюджета денежные средства.</a:t>
            </a:r>
          </a:p>
          <a:p>
            <a:pPr algn="just"/>
            <a:r>
              <a:rPr lang="ru-RU" sz="1400" b="1" dirty="0" smtClean="0">
                <a:solidFill>
                  <a:prstClr val="black"/>
                </a:solidFill>
              </a:rPr>
              <a:t>Формирование расходов </a:t>
            </a:r>
            <a:r>
              <a:rPr lang="ru-RU" sz="1400" dirty="0" smtClean="0">
                <a:solidFill>
                  <a:prstClr val="black"/>
                </a:solidFill>
              </a:rPr>
              <a:t>осуществляется в соответствии с установленными законодательством полномочиями муниципального образования, исполнение которых должно происходить в очередном финансовом году и плановом периоде за счет средств соответствующего бюджета.</a:t>
            </a:r>
          </a:p>
          <a:p>
            <a:pPr algn="just"/>
            <a:r>
              <a:rPr lang="ru-RU" sz="1400" b="1" dirty="0" smtClean="0">
                <a:solidFill>
                  <a:prstClr val="black"/>
                </a:solidFill>
              </a:rPr>
              <a:t>Расходы бюджета формируются: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</a:rPr>
              <a:t>по главным распорядителям бюджетных средств (ведомственная структура</a:t>
            </a:r>
            <a:r>
              <a:rPr lang="ru-RU" sz="1400" dirty="0">
                <a:solidFill>
                  <a:prstClr val="black"/>
                </a:solidFill>
              </a:rPr>
              <a:t>)</a:t>
            </a:r>
            <a:endParaRPr lang="ru-RU" sz="1400" dirty="0" smtClean="0">
              <a:solidFill>
                <a:prstClr val="black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ru-RU" sz="1400" dirty="0" smtClean="0">
                <a:solidFill>
                  <a:prstClr val="black"/>
                </a:solidFill>
              </a:rPr>
              <a:t>по функциональной классификации расходов бюджета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564" y="3651387"/>
            <a:ext cx="792088" cy="72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562794" y="4882547"/>
            <a:ext cx="90010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Жилищно-коммунальное хозяйство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386" y="3603847"/>
            <a:ext cx="745185" cy="69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226386" y="4426033"/>
            <a:ext cx="835242" cy="3219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Образование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27" y="3561283"/>
            <a:ext cx="648072" cy="68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76256" y="4574903"/>
            <a:ext cx="1025227" cy="3149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Физическая культура и спорт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214" y="3588370"/>
            <a:ext cx="777788" cy="730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971570" y="4883387"/>
            <a:ext cx="1066781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Культура, кинематография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839" y="3567807"/>
            <a:ext cx="792088" cy="69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6038353" y="5420072"/>
            <a:ext cx="914400" cy="3851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Социальная политика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19156" y="5326634"/>
            <a:ext cx="1429308" cy="4786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Средства массовой информации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100392" y="4426033"/>
            <a:ext cx="1051198" cy="6373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Межбюджетные трансферты общего характера (дотации)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5938" y="5142455"/>
            <a:ext cx="1317104" cy="4261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Общегосударственные вопросы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301680" y="4798681"/>
            <a:ext cx="1360462" cy="271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Национальная экономика</a:t>
            </a:r>
            <a:endParaRPr lang="ru-RU" sz="900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65612" y="4630230"/>
            <a:ext cx="914400" cy="264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Национальная оборона</a:t>
            </a:r>
            <a:endParaRPr lang="ru-RU" sz="900" dirty="0">
              <a:solidFill>
                <a:prstClr val="black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3561283"/>
            <a:ext cx="648072" cy="70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1" name="Прямая соединительная линия 30"/>
          <p:cNvCxnSpPr>
            <a:stCxn id="1026" idx="2"/>
            <a:endCxn id="8" idx="0"/>
          </p:cNvCxnSpPr>
          <p:nvPr/>
        </p:nvCxnSpPr>
        <p:spPr>
          <a:xfrm>
            <a:off x="3845608" y="4371468"/>
            <a:ext cx="167236" cy="511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Прямая соединительная линия 1024"/>
          <p:cNvCxnSpPr>
            <a:stCxn id="1027" idx="2"/>
            <a:endCxn id="11" idx="0"/>
          </p:cNvCxnSpPr>
          <p:nvPr/>
        </p:nvCxnSpPr>
        <p:spPr>
          <a:xfrm>
            <a:off x="4598979" y="4303786"/>
            <a:ext cx="45028" cy="122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4" name="Прямая соединительная линия 1033"/>
          <p:cNvCxnSpPr>
            <a:stCxn id="1029" idx="2"/>
          </p:cNvCxnSpPr>
          <p:nvPr/>
        </p:nvCxnSpPr>
        <p:spPr>
          <a:xfrm>
            <a:off x="5544108" y="4318397"/>
            <a:ext cx="0" cy="694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Прямая соединительная линия 1035"/>
          <p:cNvCxnSpPr>
            <a:stCxn id="1030" idx="2"/>
          </p:cNvCxnSpPr>
          <p:nvPr/>
        </p:nvCxnSpPr>
        <p:spPr>
          <a:xfrm>
            <a:off x="6379883" y="4267746"/>
            <a:ext cx="0" cy="1152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Прямая соединительная линия 1037"/>
          <p:cNvCxnSpPr>
            <a:stCxn id="1028" idx="2"/>
          </p:cNvCxnSpPr>
          <p:nvPr/>
        </p:nvCxnSpPr>
        <p:spPr>
          <a:xfrm>
            <a:off x="7188063" y="4251276"/>
            <a:ext cx="0" cy="335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Прямая соединительная линия 1039"/>
          <p:cNvCxnSpPr>
            <a:endCxn id="24" idx="0"/>
          </p:cNvCxnSpPr>
          <p:nvPr/>
        </p:nvCxnSpPr>
        <p:spPr>
          <a:xfrm>
            <a:off x="8033810" y="4251276"/>
            <a:ext cx="0" cy="1075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Прямая соединительная линия 1041"/>
          <p:cNvCxnSpPr>
            <a:stCxn id="1032" idx="2"/>
          </p:cNvCxnSpPr>
          <p:nvPr/>
        </p:nvCxnSpPr>
        <p:spPr>
          <a:xfrm>
            <a:off x="8712460" y="4267746"/>
            <a:ext cx="36004" cy="179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Прямая соединительная линия 1048"/>
          <p:cNvCxnSpPr/>
          <p:nvPr/>
        </p:nvCxnSpPr>
        <p:spPr>
          <a:xfrm>
            <a:off x="466837" y="4580845"/>
            <a:ext cx="1" cy="5616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06" y="3605864"/>
            <a:ext cx="720080" cy="73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53" name="Прямая соединительная линия 1052"/>
          <p:cNvCxnSpPr>
            <a:stCxn id="1051" idx="2"/>
          </p:cNvCxnSpPr>
          <p:nvPr/>
        </p:nvCxnSpPr>
        <p:spPr>
          <a:xfrm>
            <a:off x="1313946" y="4337484"/>
            <a:ext cx="0" cy="217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5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580" y="3619674"/>
            <a:ext cx="72906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Прямая соединительная линия 32"/>
          <p:cNvCxnSpPr>
            <a:stCxn id="1055" idx="2"/>
            <a:endCxn id="28" idx="0"/>
          </p:cNvCxnSpPr>
          <p:nvPr/>
        </p:nvCxnSpPr>
        <p:spPr>
          <a:xfrm flipH="1">
            <a:off x="2981911" y="4267746"/>
            <a:ext cx="4203" cy="530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s://im0-tub-ru.yandex.net/i?id=50b478d44a524f5cff2cbd30b40606cc&amp;n=2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285" y="3555280"/>
            <a:ext cx="632396" cy="63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3" y="3596358"/>
            <a:ext cx="719007" cy="8876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02" y="3627192"/>
            <a:ext cx="788565" cy="678166"/>
          </a:xfrm>
          <a:prstGeom prst="rect">
            <a:avLst/>
          </a:prstGeom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2169888" y="4303786"/>
            <a:ext cx="6168" cy="709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1495352" y="5193463"/>
            <a:ext cx="117300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</a:rPr>
              <a:t>Защита населения и гражданская оборона</a:t>
            </a:r>
            <a:endParaRPr lang="ru-RU" sz="9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3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640960" cy="7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бюджетных ассигнований по разделам и подразделам классификации расходов бюджета Красночикойского муниципального округа</a:t>
            </a:r>
            <a:endParaRPr lang="ru-RU" sz="1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18740479"/>
              </p:ext>
            </p:extLst>
          </p:nvPr>
        </p:nvGraphicFramePr>
        <p:xfrm>
          <a:off x="179512" y="909446"/>
          <a:ext cx="8784976" cy="7066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00"/>
                <a:gridCol w="432048"/>
                <a:gridCol w="504056"/>
                <a:gridCol w="792088"/>
                <a:gridCol w="792088"/>
                <a:gridCol w="864096"/>
              </a:tblGrid>
              <a:tr h="57274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Рз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2026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2027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2028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0321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ОБЩЕГОСУДАРСТВЕННЫЕ ВОПРОСЫ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194439,9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191295,1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193744,5</a:t>
                      </a:r>
                    </a:p>
                  </a:txBody>
                  <a:tcPr/>
                </a:tc>
              </a:tr>
              <a:tr h="34745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Функционирование высшего должностного лица субъекта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РФ и муниципального образования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3256,6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3256,6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3256,6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663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2874,0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2874,0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2874,0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Функционирование Правительства РФ, высших исполнительных органов государственной власти субъектов РФ, местных администраций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82168,2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79586,6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81035,7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Судебная система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05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23,0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13802,3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13802,3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13802,3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Резервные фонды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500,0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500,0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500,0</a:t>
                      </a:r>
                      <a:endParaRPr kumimoji="0"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56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Другие общегосударственные вопросы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91815,8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91271,9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92271,9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0321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НАЦИОНАЛЬНАЯ ОБОРОНА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2687,3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2985,6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3720,3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6727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Мобилизационная и вневойсковая подготовка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2687,3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2985,6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3720,3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9398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НАЦИОНАЛЬНАЯ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БЕЗОПАСНОСТЬ И ПРАВООХРАНИТЕЛЬНАЯ ДЕЯТЕЛЬНОСТЬ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10788,9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10788,9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10788,9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920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гражданская оборона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10118,9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10118,9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10118,9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9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Другие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вопросы в области национальной безопасности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670,0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670,0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670,0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9520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НАЦИОНАЛЬНАЯ ЭКОНОМИКА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108051,7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latin typeface="Times New Roman"/>
                        </a:rPr>
                        <a:t>99175,9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latin typeface="Times New Roman"/>
                        </a:rPr>
                        <a:t>97480,3</a:t>
                      </a:r>
                    </a:p>
                  </a:txBody>
                  <a:tcPr marL="0" marR="0" marT="0" marB="0"/>
                </a:tc>
              </a:tr>
              <a:tr h="18932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Сельское хозяйство и рыболовство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3419,1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2076,8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2077,2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</a:tr>
              <a:tr h="18932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Водное хозяйство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9128,6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48,4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</a:tr>
              <a:tr h="20303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Дорожное хозяйство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95004,0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96550,7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latin typeface="Times New Roman"/>
                        </a:rPr>
                        <a:t>94903,1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92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640960" cy="752128"/>
          </a:xfrm>
        </p:spPr>
        <p:txBody>
          <a:bodyPr>
            <a:normAutofit/>
          </a:bodyPr>
          <a:lstStyle/>
          <a:p>
            <a:pPr algn="ctr"/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бюджетных ассигнований по разделам и подразделам классификации расходов бюджета муниципального района</a:t>
            </a:r>
            <a:endParaRPr lang="ru-RU" sz="1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14492313"/>
              </p:ext>
            </p:extLst>
          </p:nvPr>
        </p:nvGraphicFramePr>
        <p:xfrm>
          <a:off x="179512" y="1988840"/>
          <a:ext cx="8736159" cy="6768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6176"/>
                <a:gridCol w="407799"/>
                <a:gridCol w="505398"/>
                <a:gridCol w="891794"/>
                <a:gridCol w="866396"/>
                <a:gridCol w="938596"/>
              </a:tblGrid>
              <a:tr h="53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Рз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2026год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2027год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2028год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1" i="0" u="none" strike="noStrike" dirty="0"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820,0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Субсидии на возмещение расходов по оплате электроэнергии для субъектов малого и среднего предпринимательства, осуществляющих деятельность в сельском поселении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Мензенское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,мероприятия по поддержки малого и среднего предпринимательства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Жилищно-коммунальное хозяйство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Модернизация объектов теплоэнергетики и капитальный ремонт объектов коммунальной инфраструктуры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находящейся в муниципальной собственности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Охрана окружающей среды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18000,0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18000,0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18000,0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Другие вопросы в области о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храны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окружающей среды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18000,0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18000,0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18000,0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967339,8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921185,5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903467,8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Дошкольное 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157977,7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139958,0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136682,6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Общее 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757205,7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729287,0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714738,1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Дополнительное образование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36256,0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36256,0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36256,0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627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Молодежная политика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3381,2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3381,2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3381,2</a:t>
                      </a: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Другие вопросы в области образования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12519,2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12303,3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12409,9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КУЛЬТУРА И КИНЕМАТОГРАФИЯ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76889,1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72690,7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74291,1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37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Культура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76889,1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72690,7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74291,1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461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СОЦИАЛЬНАЯ ПОЛИТИКА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25266,3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23147,6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22827,4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0001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Пенсионное обеспечение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11041,8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11041,8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11041,8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6408" y="1268760"/>
            <a:ext cx="1897360" cy="216024"/>
          </a:xfrm>
          <a:prstGeom prst="rect">
            <a:avLst/>
          </a:prstGeom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продолжение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640960" cy="752128"/>
          </a:xfrm>
        </p:spPr>
        <p:txBody>
          <a:bodyPr>
            <a:normAutofit/>
          </a:bodyPr>
          <a:lstStyle/>
          <a:p>
            <a:pPr algn="ctr"/>
            <a:r>
              <a:rPr lang="ru-RU" altLang="ru-RU" sz="1800" b="1" dirty="0" smtClean="0">
                <a:solidFill>
                  <a:srgbClr val="475A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бюджетных ассигнований по разделам и подразделам классификации расходов бюджета муниципального района</a:t>
            </a:r>
            <a:endParaRPr lang="ru-RU" sz="1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971460499"/>
              </p:ext>
            </p:extLst>
          </p:nvPr>
        </p:nvGraphicFramePr>
        <p:xfrm>
          <a:off x="179512" y="1556795"/>
          <a:ext cx="8928992" cy="4437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8592"/>
                <a:gridCol w="432048"/>
                <a:gridCol w="504056"/>
                <a:gridCol w="864096"/>
                <a:gridCol w="864096"/>
                <a:gridCol w="936104"/>
              </a:tblGrid>
              <a:tr h="53221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Рз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2027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2028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8785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Социальное обеспечение населения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1316,0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148,0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0157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Охрана семьи и детства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12808,5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11807,8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11487,6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Другие вопросы в области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социальной политики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ФИЗИЧЕСКАЯ КУЛЬТУРА И СПОРТ 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800,0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850,0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Массовый спорт 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800,0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850,0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4854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ОБСЛУЖИВАНИЕ ГОСУДАРСТВЕННОГО И МУНИИЦПАЛЬНОГО ДОЛГА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Обслуживание государственного и муниципального долга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Иные дотации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Прочие межбюджетные трансферты общего характера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2817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ВСЕГО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1405263,0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1340019,3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1325170,3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86408" y="1268760"/>
            <a:ext cx="1897360" cy="216024"/>
          </a:xfrm>
          <a:prstGeom prst="rect">
            <a:avLst/>
          </a:prstGeom>
          <a:ln w="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продолжение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1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03648" y="2276872"/>
            <a:ext cx="633670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4F271C"/>
                </a:solidFill>
                <a:latin typeface="Arial"/>
              </a:rPr>
              <a:t>Информационное сообщение</a:t>
            </a:r>
            <a:endParaRPr lang="ru-RU" sz="3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3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sz="2900" b="1" kern="0" dirty="0" smtClean="0">
                <a:solidFill>
                  <a:srgbClr val="3891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Информационное сообщение</a:t>
            </a:r>
            <a:r>
              <a:rPr lang="ru-RU" altLang="ru-RU" sz="2900" b="1" kern="0" dirty="0">
                <a:solidFill>
                  <a:srgbClr val="3891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900" b="1" kern="0" dirty="0">
                <a:solidFill>
                  <a:srgbClr val="3891A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28908" y="1600200"/>
            <a:ext cx="7920880" cy="439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	Решение Совета Красночикойского муниципального округа «Об утверждении </a:t>
            </a:r>
            <a:r>
              <a:rPr lang="ru-RU" dirty="0">
                <a:solidFill>
                  <a:prstClr val="black"/>
                </a:solidFill>
              </a:rPr>
              <a:t>бюджета Красночикойского муниципального округа </a:t>
            </a:r>
            <a:r>
              <a:rPr lang="ru-RU" dirty="0" smtClean="0">
                <a:solidFill>
                  <a:prstClr val="black"/>
                </a:solidFill>
              </a:rPr>
              <a:t>на 2026 год и на плановый период 2027 и 2028 годов</a:t>
            </a:r>
            <a:r>
              <a:rPr lang="ru-RU" dirty="0">
                <a:solidFill>
                  <a:prstClr val="black"/>
                </a:solidFill>
              </a:rPr>
              <a:t>» принято </a:t>
            </a:r>
            <a:r>
              <a:rPr lang="ru-RU">
                <a:solidFill>
                  <a:prstClr val="black"/>
                </a:solidFill>
              </a:rPr>
              <a:t>Советом </a:t>
            </a:r>
            <a:r>
              <a:rPr lang="ru-RU" smtClean="0">
                <a:solidFill>
                  <a:prstClr val="black"/>
                </a:solidFill>
              </a:rPr>
              <a:t>Красночикойского </a:t>
            </a:r>
            <a:r>
              <a:rPr lang="ru-RU" dirty="0">
                <a:solidFill>
                  <a:prstClr val="black"/>
                </a:solidFill>
              </a:rPr>
              <a:t>муниципального </a:t>
            </a:r>
            <a:r>
              <a:rPr lang="ru-RU" smtClean="0">
                <a:solidFill>
                  <a:prstClr val="black"/>
                </a:solidFill>
              </a:rPr>
              <a:t>округа </a:t>
            </a:r>
            <a:r>
              <a:rPr lang="ru-RU" smtClean="0">
                <a:solidFill>
                  <a:prstClr val="black"/>
                </a:solidFill>
              </a:rPr>
              <a:t>от 15 </a:t>
            </a:r>
            <a:r>
              <a:rPr lang="ru-RU" dirty="0" smtClean="0">
                <a:solidFill>
                  <a:prstClr val="black"/>
                </a:solidFill>
              </a:rPr>
              <a:t>декабря 2025 года № </a:t>
            </a:r>
            <a:r>
              <a:rPr lang="ru-RU" dirty="0" smtClean="0">
                <a:solidFill>
                  <a:prstClr val="black"/>
                </a:solidFill>
              </a:rPr>
              <a:t>43  </a:t>
            </a:r>
            <a:endParaRPr lang="ru-RU" dirty="0" smtClean="0">
              <a:solidFill>
                <a:srgbClr val="FF0000"/>
              </a:solidFill>
            </a:endParaRPr>
          </a:p>
          <a:p>
            <a:pPr algn="just"/>
            <a:endParaRPr lang="ru-RU" dirty="0">
              <a:solidFill>
                <a:prstClr val="black"/>
              </a:solidFill>
            </a:endParaRPr>
          </a:p>
          <a:p>
            <a:pPr algn="just"/>
            <a:r>
              <a:rPr lang="ru-RU" dirty="0" smtClean="0">
                <a:solidFill>
                  <a:prstClr val="black"/>
                </a:solidFill>
              </a:rPr>
              <a:t>	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6457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Обыч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8102</TotalTime>
  <Words>1258</Words>
  <Application>Microsoft Office PowerPoint</Application>
  <PresentationFormat>Экран (4:3)</PresentationFormat>
  <Paragraphs>460</Paragraphs>
  <Slides>21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21</vt:i4>
      </vt:variant>
    </vt:vector>
  </HeadingPairs>
  <TitlesOfParts>
    <vt:vector size="38" baseType="lpstr">
      <vt:lpstr>Arial</vt:lpstr>
      <vt:lpstr>Calibri</vt:lpstr>
      <vt:lpstr>Georgia</vt:lpstr>
      <vt:lpstr>Times New Roman</vt:lpstr>
      <vt:lpstr>Verdana</vt:lpstr>
      <vt:lpstr>Wingdings</vt:lpstr>
      <vt:lpstr>Wingdings 2</vt:lpstr>
      <vt:lpstr>Обычная</vt:lpstr>
      <vt:lpstr>1_Обычная</vt:lpstr>
      <vt:lpstr>2_Обычная</vt:lpstr>
      <vt:lpstr>4_Обычная</vt:lpstr>
      <vt:lpstr>5_Обычная</vt:lpstr>
      <vt:lpstr>6_Обычная</vt:lpstr>
      <vt:lpstr>7_Обычная</vt:lpstr>
      <vt:lpstr>9_Обычная</vt:lpstr>
      <vt:lpstr>10_Обычная</vt:lpstr>
      <vt:lpstr>11_Обычная</vt:lpstr>
      <vt:lpstr>Бюджет для граждан к решению Совета Красночикойского муниципального округа «Об утверждении бюджета Красночикойского муниципального округа на 2026 год и на плановый период 2027 и 2028 годов»</vt:lpstr>
      <vt:lpstr>Презентация PowerPoint</vt:lpstr>
      <vt:lpstr>Бюджет для граждан</vt:lpstr>
      <vt:lpstr>Этапы составления и утверждения бюджета Красночикойского муниципального округа</vt:lpstr>
      <vt:lpstr>Документы, на основании которых составляется проект бюджета муниципального образования</vt:lpstr>
      <vt:lpstr>Межбюджетные отношения</vt:lpstr>
      <vt:lpstr>Презентация PowerPoint</vt:lpstr>
      <vt:lpstr>Дефицит и профицит бюджета Красночикойского муниципального округа</vt:lpstr>
      <vt:lpstr>Основные параметры бюджета</vt:lpstr>
      <vt:lpstr>Презентация PowerPoint</vt:lpstr>
      <vt:lpstr>Доходы бюджета Красночикойского  муниципального округа</vt:lpstr>
      <vt:lpstr>Доходы бюджета </vt:lpstr>
      <vt:lpstr>Структура доходов бюджета </vt:lpstr>
      <vt:lpstr>Безвозмездные поступления в бюджет Красночикойского муниципального округа из  бюджета края </vt:lpstr>
      <vt:lpstr>Презентация PowerPoint</vt:lpstr>
      <vt:lpstr>Расходы бюджета</vt:lpstr>
      <vt:lpstr>Распределение бюджетных ассигнований по разделам и подразделам классификации расходов бюджета Красночикойского муниципального округа</vt:lpstr>
      <vt:lpstr>Распределение бюджетных ассигнований по разделам и подразделам классификации расходов бюджета муниципального района</vt:lpstr>
      <vt:lpstr>Распределение бюджетных ассигнований по разделам и подразделам классификации расходов бюджета муниципального района</vt:lpstr>
      <vt:lpstr>Презентация PowerPoint</vt:lpstr>
      <vt:lpstr>Информационное сообщение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Мария Суровцева</dc:creator>
  <cp:lastModifiedBy>User Windows</cp:lastModifiedBy>
  <cp:revision>850</cp:revision>
  <cp:lastPrinted>2016-11-14T06:49:50Z</cp:lastPrinted>
  <dcterms:created xsi:type="dcterms:W3CDTF">2015-10-15T05:49:29Z</dcterms:created>
  <dcterms:modified xsi:type="dcterms:W3CDTF">2025-12-17T00:25:17Z</dcterms:modified>
</cp:coreProperties>
</file>