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4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5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7.xml" ContentType="application/vnd.openxmlformats-officedocument.theme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theme/theme8.xml" ContentType="application/vnd.openxmlformats-officedocument.theme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theme/theme9.xml" ContentType="application/vnd.openxmlformats-officedocument.theme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notesSlides/notesSlide3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  <p:sldMasterId id="2147483793" r:id="rId2"/>
    <p:sldMasterId id="2147483807" r:id="rId3"/>
    <p:sldMasterId id="2147483831" r:id="rId4"/>
    <p:sldMasterId id="2147483843" r:id="rId5"/>
    <p:sldMasterId id="2147483855" r:id="rId6"/>
    <p:sldMasterId id="2147483867" r:id="rId7"/>
    <p:sldMasterId id="2147483891" r:id="rId8"/>
    <p:sldMasterId id="2147483903" r:id="rId9"/>
    <p:sldMasterId id="2147483915" r:id="rId10"/>
  </p:sldMasterIdLst>
  <p:notesMasterIdLst>
    <p:notesMasterId r:id="rId33"/>
  </p:notesMasterIdLst>
  <p:sldIdLst>
    <p:sldId id="421" r:id="rId11"/>
    <p:sldId id="444" r:id="rId12"/>
    <p:sldId id="422" r:id="rId13"/>
    <p:sldId id="423" r:id="rId14"/>
    <p:sldId id="439" r:id="rId15"/>
    <p:sldId id="492" r:id="rId16"/>
    <p:sldId id="493" r:id="rId17"/>
    <p:sldId id="456" r:id="rId18"/>
    <p:sldId id="457" r:id="rId19"/>
    <p:sldId id="458" r:id="rId20"/>
    <p:sldId id="446" r:id="rId21"/>
    <p:sldId id="445" r:id="rId22"/>
    <p:sldId id="447" r:id="rId23"/>
    <p:sldId id="448" r:id="rId24"/>
    <p:sldId id="496" r:id="rId25"/>
    <p:sldId id="459" r:id="rId26"/>
    <p:sldId id="460" r:id="rId27"/>
    <p:sldId id="462" r:id="rId28"/>
    <p:sldId id="463" r:id="rId29"/>
    <p:sldId id="464" r:id="rId30"/>
    <p:sldId id="455" r:id="rId31"/>
    <p:sldId id="485" r:id="rId32"/>
  </p:sldIdLst>
  <p:sldSz cx="9144000" cy="6858000" type="screen4x3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без заголовка" id="{A9D05523-0E8A-48D8-ACB9-5E79CFE9C461}">
          <p14:sldIdLst>
            <p14:sldId id="421"/>
            <p14:sldId id="444"/>
            <p14:sldId id="422"/>
            <p14:sldId id="423"/>
            <p14:sldId id="439"/>
            <p14:sldId id="492"/>
            <p14:sldId id="493"/>
            <p14:sldId id="456"/>
            <p14:sldId id="457"/>
            <p14:sldId id="458"/>
            <p14:sldId id="446"/>
            <p14:sldId id="445"/>
            <p14:sldId id="447"/>
            <p14:sldId id="448"/>
            <p14:sldId id="496"/>
            <p14:sldId id="459"/>
            <p14:sldId id="460"/>
            <p14:sldId id="462"/>
            <p14:sldId id="463"/>
            <p14:sldId id="464"/>
            <p14:sldId id="455"/>
            <p14:sldId id="485"/>
          </p14:sldIdLst>
        </p14:section>
      </p14:sectionLst>
    </p:ex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CC99"/>
    <a:srgbClr val="FFCC66"/>
    <a:srgbClr val="77BFD3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5200" autoAdjust="0"/>
  </p:normalViewPr>
  <p:slideViewPr>
    <p:cSldViewPr>
      <p:cViewPr>
        <p:scale>
          <a:sx n="118" d="100"/>
          <a:sy n="118" d="100"/>
        </p:scale>
        <p:origin x="-564" y="4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1.xml"/><Relationship Id="rId34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29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theme" Target="theme/theme1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9.xml"/><Relationship Id="rId31" Type="http://schemas.openxmlformats.org/officeDocument/2006/relationships/slide" Target="slides/slide2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&#1044;&#1080;&#1072;&#1075;&#1088;&#1072;&#1084;&#1084;&#1072;%20&#1074;%20Microsoft%20PowerPoint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val>
            <c:numRef>
              <c:f>'[Диаграмма в Microsoft PowerPoint]Лист1'!$B$2:$F$2</c:f>
              <c:numCache>
                <c:formatCode>0.00</c:formatCode>
                <c:ptCount val="5"/>
                <c:pt idx="0">
                  <c:v>1299795.2</c:v>
                </c:pt>
                <c:pt idx="1">
                  <c:v>1292186.3999999999</c:v>
                </c:pt>
                <c:pt idx="2">
                  <c:v>1194239.3</c:v>
                </c:pt>
                <c:pt idx="3">
                  <c:v>1133397.8</c:v>
                </c:pt>
                <c:pt idx="4">
                  <c:v>1175364.2</c:v>
                </c:pt>
              </c:numCache>
            </c:numRef>
          </c:val>
        </c:ser>
        <c:ser>
          <c:idx val="1"/>
          <c:order val="1"/>
          <c:invertIfNegative val="0"/>
          <c:val>
            <c:numRef>
              <c:f>'[Диаграмма в Microsoft PowerPoint]Лист1'!$B$3:$F$3</c:f>
              <c:numCache>
                <c:formatCode>0.00</c:formatCode>
                <c:ptCount val="5"/>
                <c:pt idx="0">
                  <c:v>1280151.7</c:v>
                </c:pt>
                <c:pt idx="1">
                  <c:v>1323868.2</c:v>
                </c:pt>
                <c:pt idx="2">
                  <c:v>1191983.3</c:v>
                </c:pt>
                <c:pt idx="3">
                  <c:v>1133397.8</c:v>
                </c:pt>
                <c:pt idx="4" formatCode="General">
                  <c:v>1175364.2</c:v>
                </c:pt>
              </c:numCache>
            </c:numRef>
          </c:val>
        </c:ser>
        <c:ser>
          <c:idx val="2"/>
          <c:order val="2"/>
          <c:invertIfNegative val="0"/>
          <c:val>
            <c:numRef>
              <c:f>'[Диаграмма в Microsoft PowerPoint]Лист1'!$B$4:$F$4</c:f>
              <c:numCache>
                <c:formatCode>0.00</c:formatCode>
                <c:ptCount val="5"/>
                <c:pt idx="0">
                  <c:v>19643.5</c:v>
                </c:pt>
                <c:pt idx="1">
                  <c:v>-31681.800000000047</c:v>
                </c:pt>
                <c:pt idx="2">
                  <c:v>2256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0487168"/>
        <c:axId val="100488704"/>
      </c:barChart>
      <c:catAx>
        <c:axId val="100487168"/>
        <c:scaling>
          <c:orientation val="minMax"/>
        </c:scaling>
        <c:delete val="0"/>
        <c:axPos val="b"/>
        <c:majorTickMark val="out"/>
        <c:minorTickMark val="none"/>
        <c:tickLblPos val="nextTo"/>
        <c:crossAx val="100488704"/>
        <c:crosses val="autoZero"/>
        <c:auto val="1"/>
        <c:lblAlgn val="ctr"/>
        <c:lblOffset val="100"/>
        <c:noMultiLvlLbl val="0"/>
      </c:catAx>
      <c:valAx>
        <c:axId val="100488704"/>
        <c:scaling>
          <c:orientation val="minMax"/>
        </c:scaling>
        <c:delete val="0"/>
        <c:axPos val="l"/>
        <c:majorGridlines/>
        <c:numFmt formatCode="0.00" sourceLinked="1"/>
        <c:majorTickMark val="out"/>
        <c:minorTickMark val="none"/>
        <c:tickLblPos val="nextTo"/>
        <c:crossAx val="100487168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Безвозмездные поступления</c:v>
                </c:pt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2024 год</c:v>
                </c:pt>
                <c:pt idx="1">
                  <c:v>2025 год</c:v>
                </c:pt>
                <c:pt idx="2">
                  <c:v>2026 год</c:v>
                </c:pt>
                <c:pt idx="3">
                  <c:v>2027год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836570.4</c:v>
                </c:pt>
                <c:pt idx="1">
                  <c:v>638192.6</c:v>
                </c:pt>
                <c:pt idx="2">
                  <c:v>534720.5</c:v>
                </c:pt>
                <c:pt idx="3">
                  <c:v>519316.8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Налоговые и неналоговые доходы</c:v>
                </c:pt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2024 год</c:v>
                </c:pt>
                <c:pt idx="1">
                  <c:v>2025 год</c:v>
                </c:pt>
                <c:pt idx="2">
                  <c:v>2026 год</c:v>
                </c:pt>
                <c:pt idx="3">
                  <c:v>2027год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363139.9</c:v>
                </c:pt>
                <c:pt idx="1">
                  <c:v>460989</c:v>
                </c:pt>
                <c:pt idx="2">
                  <c:v>490028.5</c:v>
                </c:pt>
                <c:pt idx="3">
                  <c:v>512222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9916288"/>
        <c:axId val="39917824"/>
      </c:barChart>
      <c:catAx>
        <c:axId val="3991628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39917824"/>
        <c:crosses val="autoZero"/>
        <c:auto val="1"/>
        <c:lblAlgn val="ctr"/>
        <c:lblOffset val="100"/>
        <c:noMultiLvlLbl val="0"/>
      </c:catAx>
      <c:valAx>
        <c:axId val="39917824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crossAx val="39916288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25159278154174997"/>
          <c:y val="0.24707573715447756"/>
          <c:w val="0.46283413102773918"/>
          <c:h val="0.74154386199678368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Столбец3</c:v>
                </c:pt>
              </c:strCache>
            </c:strRef>
          </c:tx>
          <c:dLbls>
            <c:dLbl>
              <c:idx val="0"/>
              <c:layout>
                <c:manualLayout>
                  <c:x val="-0.11488990603522731"/>
                  <c:y val="1.3126197063204937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37,95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55,99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7,05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Лист1!$A$2:$A$4</c:f>
              <c:strCache>
                <c:ptCount val="3"/>
                <c:pt idx="0">
                  <c:v>Безвозмездные поступления</c:v>
                </c:pt>
                <c:pt idx="1">
                  <c:v>Налоговые доходы</c:v>
                </c:pt>
                <c:pt idx="2">
                  <c:v>Неналоговые доходы</c:v>
                </c:pt>
              </c:strCache>
            </c:strRef>
          </c:cat>
          <c:val>
            <c:numRef>
              <c:f>Лист1!$B$2:$B$4</c:f>
              <c:numCache>
                <c:formatCode>0.00</c:formatCode>
                <c:ptCount val="3"/>
                <c:pt idx="0">
                  <c:v>33.1</c:v>
                </c:pt>
                <c:pt idx="1">
                  <c:v>35.300000000000011</c:v>
                </c:pt>
                <c:pt idx="2">
                  <c:v>33.6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Столбец1</c:v>
                </c:pt>
              </c:strCache>
            </c:strRef>
          </c:tx>
          <c:cat>
            <c:strRef>
              <c:f>Лист1!$A$2:$A$4</c:f>
              <c:strCache>
                <c:ptCount val="3"/>
                <c:pt idx="0">
                  <c:v>Безвозмездные поступления</c:v>
                </c:pt>
                <c:pt idx="1">
                  <c:v>Налоговые доходы</c:v>
                </c:pt>
                <c:pt idx="2">
                  <c:v>Неналоговые доходы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38.200000000000003</c:v>
                </c:pt>
                <c:pt idx="1">
                  <c:v>31.3</c:v>
                </c:pt>
                <c:pt idx="2">
                  <c:v>33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Столбец2</c:v>
                </c:pt>
              </c:strCache>
            </c:strRef>
          </c:tx>
          <c:cat>
            <c:strRef>
              <c:f>Лист1!$A$2:$A$4</c:f>
              <c:strCache>
                <c:ptCount val="3"/>
                <c:pt idx="0">
                  <c:v>Безвозмездные поступления</c:v>
                </c:pt>
                <c:pt idx="1">
                  <c:v>Налоговые доходы</c:v>
                </c:pt>
                <c:pt idx="2">
                  <c:v>Неналоговые доходы</c:v>
                </c:pt>
              </c:strCache>
            </c:strRef>
          </c:cat>
          <c:val>
            <c:numRef>
              <c:f>Лист1!$D$2:$D$4</c:f>
              <c:numCache>
                <c:formatCode>General</c:formatCode>
                <c:ptCount val="3"/>
                <c:pt idx="0">
                  <c:v>28.6</c:v>
                </c:pt>
                <c:pt idx="1">
                  <c:v>32.4</c:v>
                </c:pt>
                <c:pt idx="2">
                  <c:v>33.4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</c:plotArea>
    <c:plotVisOnly val="1"/>
    <c:dispBlanksAs val="zero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Столбец3</c:v>
                </c:pt>
              </c:strCache>
            </c:strRef>
          </c:tx>
          <c:dPt>
            <c:idx val="1"/>
            <c:bubble3D val="0"/>
            <c:explosion val="18"/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34,96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57,81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7,23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Лист1!$A$2:$A$4</c:f>
              <c:strCache>
                <c:ptCount val="3"/>
                <c:pt idx="0">
                  <c:v>Безвозмездные поступления</c:v>
                </c:pt>
                <c:pt idx="1">
                  <c:v>Налоговые доходы</c:v>
                </c:pt>
                <c:pt idx="2">
                  <c:v>Неналоговые доходы</c:v>
                </c:pt>
              </c:strCache>
            </c:strRef>
          </c:cat>
          <c:val>
            <c:numRef>
              <c:f>Лист1!$B$2:$B$4</c:f>
              <c:numCache>
                <c:formatCode>0.00</c:formatCode>
                <c:ptCount val="3"/>
                <c:pt idx="0">
                  <c:v>211.20644614239424</c:v>
                </c:pt>
                <c:pt idx="1">
                  <c:v>149.00447364864274</c:v>
                </c:pt>
                <c:pt idx="2">
                  <c:v>5.9859678190475361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Столбец1</c:v>
                </c:pt>
              </c:strCache>
            </c:strRef>
          </c:tx>
          <c:cat>
            <c:strRef>
              <c:f>Лист1!$A$2:$A$4</c:f>
              <c:strCache>
                <c:ptCount val="3"/>
                <c:pt idx="0">
                  <c:v>Безвозмездные поступления</c:v>
                </c:pt>
                <c:pt idx="1">
                  <c:v>Налоговые доходы</c:v>
                </c:pt>
                <c:pt idx="2">
                  <c:v>Неналоговые доходы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628192.6</c:v>
                </c:pt>
                <c:pt idx="1">
                  <c:v>443184.9</c:v>
                </c:pt>
                <c:pt idx="2">
                  <c:v>17804.099999999999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Столбец2</c:v>
                </c:pt>
              </c:strCache>
            </c:strRef>
          </c:tx>
          <c:cat>
            <c:strRef>
              <c:f>Лист1!$A$2:$A$4</c:f>
              <c:strCache>
                <c:ptCount val="3"/>
                <c:pt idx="0">
                  <c:v>Безвозмездные поступления</c:v>
                </c:pt>
                <c:pt idx="1">
                  <c:v>Налоговые доходы</c:v>
                </c:pt>
                <c:pt idx="2">
                  <c:v>Неналоговые доходы</c:v>
                </c:pt>
              </c:strCache>
            </c:strRef>
          </c:cat>
          <c:val>
            <c:numRef>
              <c:f>Лист1!$D$2:$D$4</c:f>
              <c:numCache>
                <c:formatCode>General</c:formatCode>
                <c:ptCount val="3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2"/>
          <c:order val="0"/>
          <c:tx>
            <c:strRef>
              <c:f>Лист1!$D$1</c:f>
              <c:strCache>
                <c:ptCount val="1"/>
                <c:pt idx="0">
                  <c:v>Столбец2</c:v>
                </c:pt>
              </c:strCache>
            </c:strRef>
          </c:tx>
          <c:cat>
            <c:strRef>
              <c:f>Лист1!$A$2:$A$4</c:f>
              <c:strCache>
                <c:ptCount val="3"/>
                <c:pt idx="0">
                  <c:v>Безвозмездные поступления</c:v>
                </c:pt>
                <c:pt idx="1">
                  <c:v>Налоговые доходы</c:v>
                </c:pt>
                <c:pt idx="2">
                  <c:v>Неналоговые доходы</c:v>
                </c:pt>
              </c:strCache>
            </c:strRef>
          </c:cat>
          <c:val>
            <c:numRef>
              <c:f>Лист1!$D$2:$D$4</c:f>
              <c:numCache>
                <c:formatCode>General</c:formatCode>
                <c:ptCount val="3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zero"/>
    <c:showDLblsOverMax val="0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Столбец3</c:v>
                </c:pt>
              </c:strCache>
            </c:strRef>
          </c:tx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32,16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60,70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7,14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Лист1!$A$2:$A$4</c:f>
              <c:strCache>
                <c:ptCount val="3"/>
                <c:pt idx="0">
                  <c:v>Безвозмездные поступления</c:v>
                </c:pt>
                <c:pt idx="1">
                  <c:v>Налоговые доходы</c:v>
                </c:pt>
                <c:pt idx="2">
                  <c:v>Неналоговые доходы</c:v>
                </c:pt>
              </c:strCache>
            </c:strRef>
          </c:cat>
          <c:val>
            <c:numRef>
              <c:f>Лист1!$B$2:$B$4</c:f>
              <c:numCache>
                <c:formatCode>0.00</c:formatCode>
                <c:ptCount val="3"/>
                <c:pt idx="0">
                  <c:v>83.342004483729951</c:v>
                </c:pt>
                <c:pt idx="1">
                  <c:v>61.817554060452373</c:v>
                </c:pt>
                <c:pt idx="2">
                  <c:v>2.3837026986771792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Столбец1</c:v>
                </c:pt>
              </c:strCache>
            </c:strRef>
          </c:tx>
          <c:cat>
            <c:strRef>
              <c:f>Лист1!$A$2:$A$4</c:f>
              <c:strCache>
                <c:ptCount val="3"/>
                <c:pt idx="0">
                  <c:v>Безвозмездные поступления</c:v>
                </c:pt>
                <c:pt idx="1">
                  <c:v>Налоговые доходы</c:v>
                </c:pt>
                <c:pt idx="2">
                  <c:v>Неналоговые доходы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281454.2</c:v>
                </c:pt>
                <c:pt idx="1">
                  <c:v>208764</c:v>
                </c:pt>
                <c:pt idx="2">
                  <c:v>8050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Столбец2</c:v>
                </c:pt>
              </c:strCache>
            </c:strRef>
          </c:tx>
          <c:cat>
            <c:strRef>
              <c:f>Лист1!$A$2:$A$4</c:f>
              <c:strCache>
                <c:ptCount val="3"/>
                <c:pt idx="0">
                  <c:v>Безвозмездные поступления</c:v>
                </c:pt>
                <c:pt idx="1">
                  <c:v>Налоговые доходы</c:v>
                </c:pt>
                <c:pt idx="2">
                  <c:v>Неналоговые доходы</c:v>
                </c:pt>
              </c:strCache>
            </c:strRef>
          </c:cat>
          <c:val>
            <c:numRef>
              <c:f>Лист1!$D$2:$D$4</c:f>
              <c:numCache>
                <c:formatCode>General</c:formatCode>
                <c:ptCount val="3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</c:plotArea>
    <c:plotVisOnly val="1"/>
    <c:dispBlanksAs val="zero"/>
    <c:showDLblsOverMax val="0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7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4" y="7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DDC106-DBC0-43A2-9062-A9338793213D}" type="datetimeFigureOut">
              <a:rPr lang="ru-RU" smtClean="0"/>
              <a:pPr/>
              <a:t>17.12.2024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430098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4" y="9430098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6D120D-01AA-4D5D-AE19-813A934848C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039115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6D120D-01AA-4D5D-AE19-813A934848C8}" type="slidenum">
              <a:rPr lang="ru-RU" smtClean="0"/>
              <a:pPr/>
              <a:t>10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240416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dirty="0" smtClean="0"/>
          </a:p>
        </p:txBody>
      </p:sp>
      <p:sp>
        <p:nvSpPr>
          <p:cNvPr id="2150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2E988B78-507A-4144-BDFD-4503DF3EB0AE}" type="slidenum">
              <a:rPr lang="ru-RU" altLang="ru-RU">
                <a:solidFill>
                  <a:srgbClr val="000000"/>
                </a:solidFill>
                <a:latin typeface="Arial" charset="0"/>
              </a:rPr>
              <a:pPr eaLnBrk="1" hangingPunct="1">
                <a:spcBef>
                  <a:spcPct val="0"/>
                </a:spcBef>
              </a:pPr>
              <a:t>13</a:t>
            </a:fld>
            <a:endParaRPr lang="ru-RU" altLang="ru-RU">
              <a:solidFill>
                <a:srgbClr val="00000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91621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1843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34C2ACD1-7D93-4799-9079-0829C44ADFD4}" type="slidenum">
              <a:rPr lang="ru-RU" altLang="ru-RU">
                <a:solidFill>
                  <a:prstClr val="black"/>
                </a:solidFill>
                <a:latin typeface="Arial" charset="0"/>
              </a:rPr>
              <a:pPr eaLnBrk="1" hangingPunct="1">
                <a:spcBef>
                  <a:spcPct val="0"/>
                </a:spcBef>
              </a:pPr>
              <a:t>14</a:t>
            </a:fld>
            <a:endParaRPr lang="ru-RU" altLang="ru-RU">
              <a:solidFill>
                <a:prstClr val="black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99085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17.12.2024</a:t>
            </a:fld>
            <a:endParaRPr lang="ru-RU" dirty="0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17.12.2024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17.12.2024</a:t>
            </a:fld>
            <a:endParaRPr lang="ru-RU" dirty="0"/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pPr/>
              <a:t>17.12.2024</a:t>
            </a:fld>
            <a:endParaRPr lang="ru-RU" dirty="0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pPr/>
              <a:t>17.12.2024</a:t>
            </a:fld>
            <a:endParaRPr lang="ru-RU" dirty="0"/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ru-RU" dirty="0"/>
          </a:p>
        </p:txBody>
      </p:sp>
      <p:sp>
        <p:nvSpPr>
          <p:cNvPr id="16" name="Текст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17.12.2024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17.12.2024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17.12.2024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B4C71EC6-210F-42DE-9C53-41977AD35B3D}" type="datetimeFigureOut">
              <a:rPr lang="ru-RU" smtClean="0"/>
              <a:pPr/>
              <a:t>17.12.2024</a:t>
            </a:fld>
            <a:endParaRPr lang="ru-RU" dirty="0"/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dirty="0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17.12.2024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B4C71EC6-210F-42DE-9C53-41977AD35B3D}" type="datetimeFigureOut">
              <a:rPr lang="ru-RU" smtClean="0"/>
              <a:pPr/>
              <a:t>17.12.2024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17.12.2024</a:t>
            </a:fld>
            <a:endParaRPr lang="ru-RU" dirty="0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ru-RU" dirty="0">
              <a:solidFill>
                <a:srgbClr val="E7DEC9"/>
              </a:solidFill>
            </a:endParaRPr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srgbClr val="E7DEC9"/>
                </a:solidFill>
              </a:rPr>
              <a:pPr/>
              <a:t>‹#›</a:t>
            </a:fld>
            <a:endParaRPr lang="ru-RU" dirty="0">
              <a:solidFill>
                <a:srgbClr val="E7DEC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061396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4F271C"/>
                </a:solidFill>
              </a:rPr>
              <a:pPr/>
              <a:t>17.12.2024</a:t>
            </a:fld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5355791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4F271C"/>
                </a:solidFill>
              </a:rPr>
              <a:pPr/>
              <a:t>17.12.2024</a:t>
            </a:fld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 dirty="0">
              <a:solidFill>
                <a:srgbClr val="4F27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947458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>
                <a:solidFill>
                  <a:srgbClr val="4F271C"/>
                </a:solidFill>
              </a:rPr>
              <a:pPr/>
              <a:t>17.12.2024</a:t>
            </a:fld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ru-RU" dirty="0">
              <a:solidFill>
                <a:srgbClr val="4F27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223795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>
                <a:solidFill>
                  <a:srgbClr val="4F271C"/>
                </a:solidFill>
              </a:rPr>
              <a:pPr/>
              <a:t>17.12.2024</a:t>
            </a:fld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16" name="Текст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4170719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4F271C"/>
                </a:solidFill>
              </a:rPr>
              <a:pPr/>
              <a:t>17.12.2024</a:t>
            </a:fld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548871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4F271C"/>
                </a:solidFill>
              </a:rPr>
              <a:pPr/>
              <a:t>17.12.2024</a:t>
            </a:fld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srgbClr val="4F271C"/>
                </a:solidFill>
              </a:rPr>
              <a:pPr/>
              <a:t>‹#›</a:t>
            </a:fld>
            <a:endParaRPr lang="ru-RU" dirty="0">
              <a:solidFill>
                <a:srgbClr val="4F27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352531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4F271C"/>
                </a:solidFill>
              </a:rPr>
              <a:pPr/>
              <a:t>17.12.2024</a:t>
            </a:fld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31018453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B4C71EC6-210F-42DE-9C53-41977AD35B3D}" type="datetimeFigureOut">
              <a:rPr lang="ru-RU" smtClean="0">
                <a:solidFill>
                  <a:srgbClr val="4F271C"/>
                </a:solidFill>
              </a:rPr>
              <a:pPr/>
              <a:t>17.12.2024</a:t>
            </a:fld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dirty="0" smtClean="0"/>
              <a:t>Вставка рисунка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27487644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4F271C"/>
                </a:solidFill>
              </a:rPr>
              <a:pPr/>
              <a:t>17.12.2024</a:t>
            </a:fld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5184458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4F271C"/>
                </a:solidFill>
              </a:rPr>
              <a:pPr/>
              <a:t>17.12.2024</a:t>
            </a:fld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9736255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457200" y="1600202"/>
            <a:ext cx="8229600" cy="4525963"/>
          </a:xfrm>
        </p:spPr>
        <p:txBody>
          <a:bodyPr/>
          <a:lstStyle/>
          <a:p>
            <a:pPr lvl="0"/>
            <a:endParaRPr lang="ru-RU" noProof="0" dirty="0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 dirty="0">
              <a:solidFill>
                <a:srgbClr val="4F271C"/>
              </a:solidFill>
            </a:endParaRP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 dirty="0">
              <a:solidFill>
                <a:srgbClr val="4F271C"/>
              </a:solidFill>
            </a:endParaRP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7666BA-D9CA-4185-806B-0FC1DED90D94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31937402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7813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914400" y="1600200"/>
            <a:ext cx="7772400" cy="4530725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4F271C"/>
              </a:solidFill>
            </a:endParaRP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4F271C"/>
              </a:solidFill>
            </a:endParaRP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2C6995-286D-48B6-9F88-9C58E42DEDA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6843027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17.12.2024</a:t>
            </a:fld>
            <a:endParaRPr lang="ru-RU" dirty="0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ru-RU" dirty="0">
              <a:solidFill>
                <a:srgbClr val="E7DEC9"/>
              </a:solidFill>
            </a:endParaRPr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srgbClr val="E7DEC9"/>
                </a:solidFill>
              </a:rPr>
              <a:pPr/>
              <a:t>‹#›</a:t>
            </a:fld>
            <a:endParaRPr lang="ru-RU" dirty="0">
              <a:solidFill>
                <a:srgbClr val="E7DEC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076954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4F271C"/>
                </a:solidFill>
              </a:rPr>
              <a:pPr/>
              <a:t>17.12.2024</a:t>
            </a:fld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14342941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4F271C"/>
                </a:solidFill>
              </a:rPr>
              <a:pPr/>
              <a:t>17.12.2024</a:t>
            </a:fld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 dirty="0">
              <a:solidFill>
                <a:srgbClr val="4F27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489025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>
                <a:solidFill>
                  <a:srgbClr val="4F271C"/>
                </a:solidFill>
              </a:rPr>
              <a:pPr/>
              <a:t>17.12.2024</a:t>
            </a:fld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ru-RU" dirty="0">
              <a:solidFill>
                <a:srgbClr val="4F27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220973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>
                <a:solidFill>
                  <a:srgbClr val="4F271C"/>
                </a:solidFill>
              </a:rPr>
              <a:pPr/>
              <a:t>17.12.2024</a:t>
            </a:fld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16" name="Текст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09371148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4F271C"/>
                </a:solidFill>
              </a:rPr>
              <a:pPr/>
              <a:t>17.12.2024</a:t>
            </a:fld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9244096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4F271C"/>
                </a:solidFill>
              </a:rPr>
              <a:pPr/>
              <a:t>17.12.2024</a:t>
            </a:fld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srgbClr val="4F271C"/>
                </a:solidFill>
              </a:rPr>
              <a:pPr/>
              <a:t>‹#›</a:t>
            </a:fld>
            <a:endParaRPr lang="ru-RU" dirty="0">
              <a:solidFill>
                <a:srgbClr val="4F27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471810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4F271C"/>
                </a:solidFill>
              </a:rPr>
              <a:pPr/>
              <a:t>17.12.2024</a:t>
            </a:fld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59340462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B4C71EC6-210F-42DE-9C53-41977AD35B3D}" type="datetimeFigureOut">
              <a:rPr lang="ru-RU" smtClean="0">
                <a:solidFill>
                  <a:srgbClr val="4F271C"/>
                </a:solidFill>
              </a:rPr>
              <a:pPr/>
              <a:t>17.12.2024</a:t>
            </a:fld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dirty="0" smtClean="0"/>
              <a:t>Вставка рисунка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294847200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4F271C"/>
                </a:solidFill>
              </a:rPr>
              <a:pPr/>
              <a:t>17.12.2024</a:t>
            </a:fld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7477672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4F271C"/>
                </a:solidFill>
              </a:rPr>
              <a:pPr/>
              <a:t>17.12.2024</a:t>
            </a:fld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15928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17.12.2024</a:t>
            </a:fld>
            <a:endParaRPr lang="ru-RU" dirty="0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ru-RU" dirty="0">
              <a:solidFill>
                <a:srgbClr val="E7DEC9"/>
              </a:solidFill>
            </a:endParaRPr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srgbClr val="E7DEC9"/>
                </a:solidFill>
              </a:rPr>
              <a:pPr/>
              <a:t>‹#›</a:t>
            </a:fld>
            <a:endParaRPr lang="ru-RU" dirty="0">
              <a:solidFill>
                <a:srgbClr val="E7DEC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952891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4F271C"/>
                </a:solidFill>
              </a:rPr>
              <a:pPr/>
              <a:t>17.12.2024</a:t>
            </a:fld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10744570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4F271C"/>
                </a:solidFill>
              </a:rPr>
              <a:pPr/>
              <a:t>17.12.2024</a:t>
            </a:fld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 dirty="0">
              <a:solidFill>
                <a:srgbClr val="4F27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365395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>
                <a:solidFill>
                  <a:srgbClr val="4F271C"/>
                </a:solidFill>
              </a:rPr>
              <a:pPr/>
              <a:t>17.12.2024</a:t>
            </a:fld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ru-RU" dirty="0">
              <a:solidFill>
                <a:srgbClr val="4F27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630623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>
                <a:solidFill>
                  <a:srgbClr val="4F271C"/>
                </a:solidFill>
              </a:rPr>
              <a:pPr/>
              <a:t>17.12.2024</a:t>
            </a:fld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16" name="Текст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89540250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4F271C"/>
                </a:solidFill>
              </a:rPr>
              <a:pPr/>
              <a:t>17.12.2024</a:t>
            </a:fld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9391214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4F271C"/>
                </a:solidFill>
              </a:rPr>
              <a:pPr/>
              <a:t>17.12.2024</a:t>
            </a:fld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srgbClr val="4F271C"/>
                </a:solidFill>
              </a:rPr>
              <a:pPr/>
              <a:t>‹#›</a:t>
            </a:fld>
            <a:endParaRPr lang="ru-RU" dirty="0">
              <a:solidFill>
                <a:srgbClr val="4F27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565079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4F271C"/>
                </a:solidFill>
              </a:rPr>
              <a:pPr/>
              <a:t>17.12.2024</a:t>
            </a:fld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86020193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B4C71EC6-210F-42DE-9C53-41977AD35B3D}" type="datetimeFigureOut">
              <a:rPr lang="ru-RU" smtClean="0">
                <a:solidFill>
                  <a:srgbClr val="4F271C"/>
                </a:solidFill>
              </a:rPr>
              <a:pPr/>
              <a:t>17.12.2024</a:t>
            </a:fld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dirty="0" smtClean="0"/>
              <a:t>Вставка рисунка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47081874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4F271C"/>
                </a:solidFill>
              </a:rPr>
              <a:pPr/>
              <a:t>17.12.2024</a:t>
            </a:fld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4824639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4F271C"/>
                </a:solidFill>
              </a:rPr>
              <a:pPr/>
              <a:t>17.12.2024</a:t>
            </a:fld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9219829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17.12.2024</a:t>
            </a:fld>
            <a:endParaRPr lang="ru-RU" dirty="0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ru-RU" dirty="0">
              <a:solidFill>
                <a:srgbClr val="E7DEC9"/>
              </a:solidFill>
            </a:endParaRPr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srgbClr val="E7DEC9"/>
                </a:solidFill>
              </a:rPr>
              <a:pPr/>
              <a:t>‹#›</a:t>
            </a:fld>
            <a:endParaRPr lang="ru-RU" dirty="0">
              <a:solidFill>
                <a:srgbClr val="E7DEC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096269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4F271C"/>
                </a:solidFill>
              </a:rPr>
              <a:pPr/>
              <a:t>17.12.2024</a:t>
            </a:fld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83292822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4F271C"/>
                </a:solidFill>
              </a:rPr>
              <a:pPr/>
              <a:t>17.12.2024</a:t>
            </a:fld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 dirty="0">
              <a:solidFill>
                <a:srgbClr val="4F27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62769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>
                <a:solidFill>
                  <a:srgbClr val="4F271C"/>
                </a:solidFill>
              </a:rPr>
              <a:pPr/>
              <a:t>17.12.2024</a:t>
            </a:fld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ru-RU" dirty="0">
              <a:solidFill>
                <a:srgbClr val="4F27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036954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>
                <a:solidFill>
                  <a:srgbClr val="4F271C"/>
                </a:solidFill>
              </a:rPr>
              <a:pPr/>
              <a:t>17.12.2024</a:t>
            </a:fld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16" name="Текст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2267303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4F271C"/>
                </a:solidFill>
              </a:rPr>
              <a:pPr/>
              <a:t>17.12.2024</a:t>
            </a:fld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3692796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4F271C"/>
                </a:solidFill>
              </a:rPr>
              <a:pPr/>
              <a:t>17.12.2024</a:t>
            </a:fld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srgbClr val="4F271C"/>
                </a:solidFill>
              </a:rPr>
              <a:pPr/>
              <a:t>‹#›</a:t>
            </a:fld>
            <a:endParaRPr lang="ru-RU" dirty="0">
              <a:solidFill>
                <a:srgbClr val="4F27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710650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4F271C"/>
                </a:solidFill>
              </a:rPr>
              <a:pPr/>
              <a:t>17.12.2024</a:t>
            </a:fld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30412637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B4C71EC6-210F-42DE-9C53-41977AD35B3D}" type="datetimeFigureOut">
              <a:rPr lang="ru-RU" smtClean="0">
                <a:solidFill>
                  <a:srgbClr val="4F271C"/>
                </a:solidFill>
              </a:rPr>
              <a:pPr/>
              <a:t>17.12.2024</a:t>
            </a:fld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dirty="0" smtClean="0"/>
              <a:t>Вставка рисунка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256475181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4F271C"/>
                </a:solidFill>
              </a:rPr>
              <a:pPr/>
              <a:t>17.12.2024</a:t>
            </a:fld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5349055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4F271C"/>
                </a:solidFill>
              </a:rPr>
              <a:pPr/>
              <a:t>17.12.2024</a:t>
            </a:fld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4289127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17.12.2024</a:t>
            </a:fld>
            <a:endParaRPr lang="ru-RU" dirty="0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ru-RU" dirty="0">
              <a:solidFill>
                <a:srgbClr val="E7DEC9"/>
              </a:solidFill>
            </a:endParaRPr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srgbClr val="E7DEC9"/>
                </a:solidFill>
              </a:rPr>
              <a:pPr/>
              <a:t>‹#›</a:t>
            </a:fld>
            <a:endParaRPr lang="ru-RU" dirty="0">
              <a:solidFill>
                <a:srgbClr val="E7DEC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421858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4F271C"/>
                </a:solidFill>
              </a:rPr>
              <a:pPr/>
              <a:t>17.12.2024</a:t>
            </a:fld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020391786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4F271C"/>
                </a:solidFill>
              </a:rPr>
              <a:pPr/>
              <a:t>17.12.2024</a:t>
            </a:fld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 dirty="0">
              <a:solidFill>
                <a:srgbClr val="4F27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41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>
                <a:solidFill>
                  <a:srgbClr val="4F271C"/>
                </a:solidFill>
              </a:rPr>
              <a:pPr/>
              <a:t>17.12.2024</a:t>
            </a:fld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ru-RU" dirty="0">
              <a:solidFill>
                <a:srgbClr val="4F27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1448523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>
                <a:solidFill>
                  <a:srgbClr val="4F271C"/>
                </a:solidFill>
              </a:rPr>
              <a:pPr/>
              <a:t>17.12.2024</a:t>
            </a:fld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16" name="Текст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835078611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4F271C"/>
                </a:solidFill>
              </a:rPr>
              <a:pPr/>
              <a:t>17.12.2024</a:t>
            </a:fld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55216593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4F271C"/>
                </a:solidFill>
              </a:rPr>
              <a:pPr/>
              <a:t>17.12.2024</a:t>
            </a:fld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srgbClr val="4F271C"/>
                </a:solidFill>
              </a:rPr>
              <a:pPr/>
              <a:t>‹#›</a:t>
            </a:fld>
            <a:endParaRPr lang="ru-RU" dirty="0">
              <a:solidFill>
                <a:srgbClr val="4F27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7330490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4F271C"/>
                </a:solidFill>
              </a:rPr>
              <a:pPr/>
              <a:t>17.12.2024</a:t>
            </a:fld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99286795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B4C71EC6-210F-42DE-9C53-41977AD35B3D}" type="datetimeFigureOut">
              <a:rPr lang="ru-RU" smtClean="0">
                <a:solidFill>
                  <a:srgbClr val="4F271C"/>
                </a:solidFill>
              </a:rPr>
              <a:pPr/>
              <a:t>17.12.2024</a:t>
            </a:fld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dirty="0" smtClean="0"/>
              <a:t>Вставка рисунка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38298494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4F271C"/>
                </a:solidFill>
              </a:rPr>
              <a:pPr/>
              <a:t>17.12.2024</a:t>
            </a:fld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317020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4F271C"/>
                </a:solidFill>
              </a:rPr>
              <a:pPr/>
              <a:t>17.12.2024</a:t>
            </a:fld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4422946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17.12.2024</a:t>
            </a:fld>
            <a:endParaRPr lang="ru-RU" dirty="0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ru-RU" dirty="0">
              <a:solidFill>
                <a:srgbClr val="E7DEC9"/>
              </a:solidFill>
            </a:endParaRPr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srgbClr val="E7DEC9"/>
                </a:solidFill>
              </a:rPr>
              <a:pPr/>
              <a:t>‹#›</a:t>
            </a:fld>
            <a:endParaRPr lang="ru-RU" dirty="0">
              <a:solidFill>
                <a:srgbClr val="E7DEC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351294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4F271C"/>
                </a:solidFill>
              </a:rPr>
              <a:pPr/>
              <a:t>17.12.2024</a:t>
            </a:fld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765412840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4F271C"/>
                </a:solidFill>
              </a:rPr>
              <a:pPr/>
              <a:t>17.12.2024</a:t>
            </a:fld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 dirty="0">
              <a:solidFill>
                <a:srgbClr val="4F27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452530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>
                <a:solidFill>
                  <a:srgbClr val="4F271C"/>
                </a:solidFill>
              </a:rPr>
              <a:pPr/>
              <a:t>17.12.2024</a:t>
            </a:fld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ru-RU" dirty="0">
              <a:solidFill>
                <a:srgbClr val="4F27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8082966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>
                <a:solidFill>
                  <a:srgbClr val="4F271C"/>
                </a:solidFill>
              </a:rPr>
              <a:pPr/>
              <a:t>17.12.2024</a:t>
            </a:fld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16" name="Текст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4254594197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4F271C"/>
                </a:solidFill>
              </a:rPr>
              <a:pPr/>
              <a:t>17.12.2024</a:t>
            </a:fld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83264630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4F271C"/>
                </a:solidFill>
              </a:rPr>
              <a:pPr/>
              <a:t>17.12.2024</a:t>
            </a:fld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srgbClr val="4F271C"/>
                </a:solidFill>
              </a:rPr>
              <a:pPr/>
              <a:t>‹#›</a:t>
            </a:fld>
            <a:endParaRPr lang="ru-RU" dirty="0">
              <a:solidFill>
                <a:srgbClr val="4F27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3636287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4F271C"/>
                </a:solidFill>
              </a:rPr>
              <a:pPr/>
              <a:t>17.12.2024</a:t>
            </a:fld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752359748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B4C71EC6-210F-42DE-9C53-41977AD35B3D}" type="datetimeFigureOut">
              <a:rPr lang="ru-RU" smtClean="0">
                <a:solidFill>
                  <a:srgbClr val="4F271C"/>
                </a:solidFill>
              </a:rPr>
              <a:pPr/>
              <a:t>17.12.2024</a:t>
            </a:fld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dirty="0" smtClean="0"/>
              <a:t>Вставка рисунка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88704172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4F271C"/>
                </a:solidFill>
              </a:rPr>
              <a:pPr/>
              <a:t>17.12.2024</a:t>
            </a:fld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00214029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4F271C"/>
                </a:solidFill>
              </a:rPr>
              <a:pPr/>
              <a:t>17.12.2024</a:t>
            </a:fld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1685342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17.12.2024</a:t>
            </a:fld>
            <a:endParaRPr lang="ru-RU" dirty="0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ru-RU" dirty="0">
              <a:solidFill>
                <a:srgbClr val="E7DEC9"/>
              </a:solidFill>
            </a:endParaRPr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srgbClr val="E7DEC9"/>
                </a:solidFill>
              </a:rPr>
              <a:pPr/>
              <a:t>‹#›</a:t>
            </a:fld>
            <a:endParaRPr lang="ru-RU" dirty="0">
              <a:solidFill>
                <a:srgbClr val="E7DEC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518271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4F271C"/>
                </a:solidFill>
              </a:rPr>
              <a:pPr/>
              <a:t>17.12.2024</a:t>
            </a:fld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431863152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4F271C"/>
                </a:solidFill>
              </a:rPr>
              <a:pPr/>
              <a:t>17.12.2024</a:t>
            </a:fld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 dirty="0">
              <a:solidFill>
                <a:srgbClr val="4F27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569431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>
                <a:solidFill>
                  <a:srgbClr val="4F271C"/>
                </a:solidFill>
              </a:rPr>
              <a:pPr/>
              <a:t>17.12.2024</a:t>
            </a:fld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ru-RU" dirty="0">
              <a:solidFill>
                <a:srgbClr val="4F27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3102727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>
                <a:solidFill>
                  <a:srgbClr val="4F271C"/>
                </a:solidFill>
              </a:rPr>
              <a:pPr/>
              <a:t>17.12.2024</a:t>
            </a:fld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16" name="Текст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4138486045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4F271C"/>
                </a:solidFill>
              </a:rPr>
              <a:pPr/>
              <a:t>17.12.2024</a:t>
            </a:fld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70783372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4F271C"/>
                </a:solidFill>
              </a:rPr>
              <a:pPr/>
              <a:t>17.12.2024</a:t>
            </a:fld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srgbClr val="4F271C"/>
                </a:solidFill>
              </a:rPr>
              <a:pPr/>
              <a:t>‹#›</a:t>
            </a:fld>
            <a:endParaRPr lang="ru-RU" dirty="0">
              <a:solidFill>
                <a:srgbClr val="4F27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4634650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4F271C"/>
                </a:solidFill>
              </a:rPr>
              <a:pPr/>
              <a:t>17.12.2024</a:t>
            </a:fld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389010102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B4C71EC6-210F-42DE-9C53-41977AD35B3D}" type="datetimeFigureOut">
              <a:rPr lang="ru-RU" smtClean="0">
                <a:solidFill>
                  <a:srgbClr val="4F271C"/>
                </a:solidFill>
              </a:rPr>
              <a:pPr/>
              <a:t>17.12.2024</a:t>
            </a:fld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dirty="0" smtClean="0"/>
              <a:t>Вставка рисунка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157678078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4F271C"/>
                </a:solidFill>
              </a:rPr>
              <a:pPr/>
              <a:t>17.12.2024</a:t>
            </a:fld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79000765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4F271C"/>
                </a:solidFill>
              </a:rPr>
              <a:pPr/>
              <a:t>17.12.2024</a:t>
            </a:fld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9140898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17.12.2024</a:t>
            </a:fld>
            <a:endParaRPr lang="ru-RU" dirty="0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ru-RU" dirty="0">
              <a:solidFill>
                <a:srgbClr val="E7DEC9"/>
              </a:solidFill>
            </a:endParaRPr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srgbClr val="E7DEC9"/>
                </a:solidFill>
              </a:rPr>
              <a:pPr/>
              <a:t>‹#›</a:t>
            </a:fld>
            <a:endParaRPr lang="ru-RU" dirty="0">
              <a:solidFill>
                <a:srgbClr val="E7DEC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662720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4F271C"/>
                </a:solidFill>
              </a:rPr>
              <a:pPr/>
              <a:t>17.12.2024</a:t>
            </a:fld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083690564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4F271C"/>
                </a:solidFill>
              </a:rPr>
              <a:pPr/>
              <a:t>17.12.2024</a:t>
            </a:fld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 dirty="0">
              <a:solidFill>
                <a:srgbClr val="4F27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605356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>
                <a:solidFill>
                  <a:srgbClr val="4F271C"/>
                </a:solidFill>
              </a:rPr>
              <a:pPr/>
              <a:t>17.12.2024</a:t>
            </a:fld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ru-RU" dirty="0">
              <a:solidFill>
                <a:srgbClr val="4F27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6995188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>
                <a:solidFill>
                  <a:srgbClr val="4F271C"/>
                </a:solidFill>
              </a:rPr>
              <a:pPr/>
              <a:t>17.12.2024</a:t>
            </a:fld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16" name="Текст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898122971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4F271C"/>
                </a:solidFill>
              </a:rPr>
              <a:pPr/>
              <a:t>17.12.2024</a:t>
            </a:fld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02350100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4F271C"/>
                </a:solidFill>
              </a:rPr>
              <a:pPr/>
              <a:t>17.12.2024</a:t>
            </a:fld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srgbClr val="4F271C"/>
                </a:solidFill>
              </a:rPr>
              <a:pPr/>
              <a:t>‹#›</a:t>
            </a:fld>
            <a:endParaRPr lang="ru-RU" dirty="0">
              <a:solidFill>
                <a:srgbClr val="4F27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0165894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4F271C"/>
                </a:solidFill>
              </a:rPr>
              <a:pPr/>
              <a:t>17.12.2024</a:t>
            </a:fld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494731713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B4C71EC6-210F-42DE-9C53-41977AD35B3D}" type="datetimeFigureOut">
              <a:rPr lang="ru-RU" smtClean="0">
                <a:solidFill>
                  <a:srgbClr val="4F271C"/>
                </a:solidFill>
              </a:rPr>
              <a:pPr/>
              <a:t>17.12.2024</a:t>
            </a:fld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dirty="0" smtClean="0"/>
              <a:t>Вставка рисунка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65738406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4F271C"/>
                </a:solidFill>
              </a:rPr>
              <a:pPr/>
              <a:t>17.12.2024</a:t>
            </a:fld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1427223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4F271C"/>
                </a:solidFill>
              </a:rPr>
              <a:pPr/>
              <a:t>17.12.2024</a:t>
            </a:fld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1968669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17.12.2024</a:t>
            </a:fld>
            <a:endParaRPr lang="ru-RU" dirty="0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ru-RU" dirty="0">
              <a:solidFill>
                <a:srgbClr val="E7DEC9"/>
              </a:solidFill>
            </a:endParaRPr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srgbClr val="E7DEC9"/>
                </a:solidFill>
              </a:rPr>
              <a:pPr/>
              <a:t>‹#›</a:t>
            </a:fld>
            <a:endParaRPr lang="ru-RU" dirty="0">
              <a:solidFill>
                <a:srgbClr val="E7DEC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012350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4F271C"/>
                </a:solidFill>
              </a:rPr>
              <a:pPr/>
              <a:t>17.12.2024</a:t>
            </a:fld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92396455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4F271C"/>
                </a:solidFill>
              </a:rPr>
              <a:pPr/>
              <a:t>17.12.2024</a:t>
            </a:fld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 dirty="0">
              <a:solidFill>
                <a:srgbClr val="4F27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693875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>
                <a:solidFill>
                  <a:srgbClr val="4F271C"/>
                </a:solidFill>
              </a:rPr>
              <a:pPr/>
              <a:t>17.12.2024</a:t>
            </a:fld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ru-RU" dirty="0">
              <a:solidFill>
                <a:srgbClr val="4F27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2179846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>
                <a:solidFill>
                  <a:srgbClr val="4F271C"/>
                </a:solidFill>
              </a:rPr>
              <a:pPr/>
              <a:t>17.12.2024</a:t>
            </a:fld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16" name="Текст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4005916013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4F271C"/>
                </a:solidFill>
              </a:rPr>
              <a:pPr/>
              <a:t>17.12.2024</a:t>
            </a:fld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31978898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4F271C"/>
                </a:solidFill>
              </a:rPr>
              <a:pPr/>
              <a:t>17.12.2024</a:t>
            </a:fld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srgbClr val="4F271C"/>
                </a:solidFill>
              </a:rPr>
              <a:pPr/>
              <a:t>‹#›</a:t>
            </a:fld>
            <a:endParaRPr lang="ru-RU" dirty="0">
              <a:solidFill>
                <a:srgbClr val="4F27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5866227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4F271C"/>
                </a:solidFill>
              </a:rPr>
              <a:pPr/>
              <a:t>17.12.2024</a:t>
            </a:fld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81887046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B4C71EC6-210F-42DE-9C53-41977AD35B3D}" type="datetimeFigureOut">
              <a:rPr lang="ru-RU" smtClean="0">
                <a:solidFill>
                  <a:srgbClr val="4F271C"/>
                </a:solidFill>
              </a:rPr>
              <a:pPr/>
              <a:t>17.12.2024</a:t>
            </a:fld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dirty="0" smtClean="0"/>
              <a:t>Вставка рисунка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392026346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4F271C"/>
                </a:solidFill>
              </a:rPr>
              <a:pPr/>
              <a:t>17.12.2024</a:t>
            </a:fld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27516729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4F271C"/>
                </a:solidFill>
              </a:rPr>
              <a:pPr/>
              <a:t>17.12.2024</a:t>
            </a:fld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0302184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slideLayout" Target="../slideLayouts/slideLayout57.xml"/><Relationship Id="rId5" Type="http://schemas.openxmlformats.org/officeDocument/2006/relationships/slideLayout" Target="../slideLayouts/slideLayout51.xml"/><Relationship Id="rId10" Type="http://schemas.openxmlformats.org/officeDocument/2006/relationships/slideLayout" Target="../slideLayouts/slideLayout56.xml"/><Relationship Id="rId4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.xml"/><Relationship Id="rId3" Type="http://schemas.openxmlformats.org/officeDocument/2006/relationships/slideLayout" Target="../slideLayouts/slideLayout60.xml"/><Relationship Id="rId7" Type="http://schemas.openxmlformats.org/officeDocument/2006/relationships/slideLayout" Target="../slideLayouts/slideLayout64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9.xml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1" Type="http://schemas.openxmlformats.org/officeDocument/2006/relationships/slideLayout" Target="../slideLayouts/slideLayout68.xml"/><Relationship Id="rId5" Type="http://schemas.openxmlformats.org/officeDocument/2006/relationships/slideLayout" Target="../slideLayouts/slideLayout62.xml"/><Relationship Id="rId10" Type="http://schemas.openxmlformats.org/officeDocument/2006/relationships/slideLayout" Target="../slideLayouts/slideLayout67.xml"/><Relationship Id="rId4" Type="http://schemas.openxmlformats.org/officeDocument/2006/relationships/slideLayout" Target="../slideLayouts/slideLayout61.xml"/><Relationship Id="rId9" Type="http://schemas.openxmlformats.org/officeDocument/2006/relationships/slideLayout" Target="../slideLayouts/slideLayout6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6.xml"/><Relationship Id="rId3" Type="http://schemas.openxmlformats.org/officeDocument/2006/relationships/slideLayout" Target="../slideLayouts/slideLayout71.xml"/><Relationship Id="rId7" Type="http://schemas.openxmlformats.org/officeDocument/2006/relationships/slideLayout" Target="../slideLayouts/slideLayout75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70.xml"/><Relationship Id="rId1" Type="http://schemas.openxmlformats.org/officeDocument/2006/relationships/slideLayout" Target="../slideLayouts/slideLayout69.xml"/><Relationship Id="rId6" Type="http://schemas.openxmlformats.org/officeDocument/2006/relationships/slideLayout" Target="../slideLayouts/slideLayout74.xml"/><Relationship Id="rId11" Type="http://schemas.openxmlformats.org/officeDocument/2006/relationships/slideLayout" Target="../slideLayouts/slideLayout79.xml"/><Relationship Id="rId5" Type="http://schemas.openxmlformats.org/officeDocument/2006/relationships/slideLayout" Target="../slideLayouts/slideLayout73.xml"/><Relationship Id="rId10" Type="http://schemas.openxmlformats.org/officeDocument/2006/relationships/slideLayout" Target="../slideLayouts/slideLayout78.xml"/><Relationship Id="rId4" Type="http://schemas.openxmlformats.org/officeDocument/2006/relationships/slideLayout" Target="../slideLayouts/slideLayout72.xml"/><Relationship Id="rId9" Type="http://schemas.openxmlformats.org/officeDocument/2006/relationships/slideLayout" Target="../slideLayouts/slideLayout7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7.xml"/><Relationship Id="rId3" Type="http://schemas.openxmlformats.org/officeDocument/2006/relationships/slideLayout" Target="../slideLayouts/slideLayout82.xml"/><Relationship Id="rId7" Type="http://schemas.openxmlformats.org/officeDocument/2006/relationships/slideLayout" Target="../slideLayouts/slideLayout86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81.xml"/><Relationship Id="rId1" Type="http://schemas.openxmlformats.org/officeDocument/2006/relationships/slideLayout" Target="../slideLayouts/slideLayout80.xml"/><Relationship Id="rId6" Type="http://schemas.openxmlformats.org/officeDocument/2006/relationships/slideLayout" Target="../slideLayouts/slideLayout85.xml"/><Relationship Id="rId11" Type="http://schemas.openxmlformats.org/officeDocument/2006/relationships/slideLayout" Target="../slideLayouts/slideLayout90.xml"/><Relationship Id="rId5" Type="http://schemas.openxmlformats.org/officeDocument/2006/relationships/slideLayout" Target="../slideLayouts/slideLayout84.xml"/><Relationship Id="rId10" Type="http://schemas.openxmlformats.org/officeDocument/2006/relationships/slideLayout" Target="../slideLayouts/slideLayout89.xml"/><Relationship Id="rId4" Type="http://schemas.openxmlformats.org/officeDocument/2006/relationships/slideLayout" Target="../slideLayouts/slideLayout83.xml"/><Relationship Id="rId9" Type="http://schemas.openxmlformats.org/officeDocument/2006/relationships/slideLayout" Target="../slideLayouts/slideLayout88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8.xml"/><Relationship Id="rId3" Type="http://schemas.openxmlformats.org/officeDocument/2006/relationships/slideLayout" Target="../slideLayouts/slideLayout93.xml"/><Relationship Id="rId7" Type="http://schemas.openxmlformats.org/officeDocument/2006/relationships/slideLayout" Target="../slideLayouts/slideLayout97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2.xml"/><Relationship Id="rId1" Type="http://schemas.openxmlformats.org/officeDocument/2006/relationships/slideLayout" Target="../slideLayouts/slideLayout91.xml"/><Relationship Id="rId6" Type="http://schemas.openxmlformats.org/officeDocument/2006/relationships/slideLayout" Target="../slideLayouts/slideLayout96.xml"/><Relationship Id="rId11" Type="http://schemas.openxmlformats.org/officeDocument/2006/relationships/slideLayout" Target="../slideLayouts/slideLayout101.xml"/><Relationship Id="rId5" Type="http://schemas.openxmlformats.org/officeDocument/2006/relationships/slideLayout" Target="../slideLayouts/slideLayout95.xml"/><Relationship Id="rId10" Type="http://schemas.openxmlformats.org/officeDocument/2006/relationships/slideLayout" Target="../slideLayouts/slideLayout100.xml"/><Relationship Id="rId4" Type="http://schemas.openxmlformats.org/officeDocument/2006/relationships/slideLayout" Target="../slideLayouts/slideLayout94.xml"/><Relationship Id="rId9" Type="http://schemas.openxmlformats.org/officeDocument/2006/relationships/slideLayout" Target="../slideLayouts/slideLayout99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9.xml"/><Relationship Id="rId3" Type="http://schemas.openxmlformats.org/officeDocument/2006/relationships/slideLayout" Target="../slideLayouts/slideLayout104.xml"/><Relationship Id="rId7" Type="http://schemas.openxmlformats.org/officeDocument/2006/relationships/slideLayout" Target="../slideLayouts/slideLayout108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3.xml"/><Relationship Id="rId1" Type="http://schemas.openxmlformats.org/officeDocument/2006/relationships/slideLayout" Target="../slideLayouts/slideLayout102.xml"/><Relationship Id="rId6" Type="http://schemas.openxmlformats.org/officeDocument/2006/relationships/slideLayout" Target="../slideLayouts/slideLayout107.xml"/><Relationship Id="rId11" Type="http://schemas.openxmlformats.org/officeDocument/2006/relationships/slideLayout" Target="../slideLayouts/slideLayout112.xml"/><Relationship Id="rId5" Type="http://schemas.openxmlformats.org/officeDocument/2006/relationships/slideLayout" Target="../slideLayouts/slideLayout106.xml"/><Relationship Id="rId10" Type="http://schemas.openxmlformats.org/officeDocument/2006/relationships/slideLayout" Target="../slideLayouts/slideLayout111.xml"/><Relationship Id="rId4" Type="http://schemas.openxmlformats.org/officeDocument/2006/relationships/slideLayout" Target="../slideLayouts/slideLayout105.xml"/><Relationship Id="rId9" Type="http://schemas.openxmlformats.org/officeDocument/2006/relationships/slideLayout" Target="../slideLayouts/slideLayout1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17.12.2024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>
                <a:solidFill>
                  <a:srgbClr val="4F271C"/>
                </a:solidFill>
              </a:rPr>
              <a:pPr/>
              <a:t>17.12.2024</a:t>
            </a:fld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68132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4" r:id="rId1"/>
    <p:sldLayoutId id="2147483795" r:id="rId2"/>
    <p:sldLayoutId id="2147483796" r:id="rId3"/>
    <p:sldLayoutId id="2147483797" r:id="rId4"/>
    <p:sldLayoutId id="2147483798" r:id="rId5"/>
    <p:sldLayoutId id="2147483799" r:id="rId6"/>
    <p:sldLayoutId id="2147483800" r:id="rId7"/>
    <p:sldLayoutId id="2147483801" r:id="rId8"/>
    <p:sldLayoutId id="2147483802" r:id="rId9"/>
    <p:sldLayoutId id="2147483803" r:id="rId10"/>
    <p:sldLayoutId id="2147483804" r:id="rId11"/>
    <p:sldLayoutId id="2147483805" r:id="rId12"/>
    <p:sldLayoutId id="2147483806" r:id="rId13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>
                <a:solidFill>
                  <a:srgbClr val="4F271C"/>
                </a:solidFill>
              </a:rPr>
              <a:pPr/>
              <a:t>17.12.2024</a:t>
            </a:fld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222539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8" r:id="rId1"/>
    <p:sldLayoutId id="2147483809" r:id="rId2"/>
    <p:sldLayoutId id="2147483810" r:id="rId3"/>
    <p:sldLayoutId id="2147483811" r:id="rId4"/>
    <p:sldLayoutId id="2147483812" r:id="rId5"/>
    <p:sldLayoutId id="2147483813" r:id="rId6"/>
    <p:sldLayoutId id="2147483814" r:id="rId7"/>
    <p:sldLayoutId id="2147483815" r:id="rId8"/>
    <p:sldLayoutId id="2147483816" r:id="rId9"/>
    <p:sldLayoutId id="2147483817" r:id="rId10"/>
    <p:sldLayoutId id="2147483818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>
                <a:solidFill>
                  <a:srgbClr val="4F271C"/>
                </a:solidFill>
              </a:rPr>
              <a:pPr/>
              <a:t>17.12.2024</a:t>
            </a:fld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918302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2" r:id="rId1"/>
    <p:sldLayoutId id="2147483833" r:id="rId2"/>
    <p:sldLayoutId id="2147483834" r:id="rId3"/>
    <p:sldLayoutId id="2147483835" r:id="rId4"/>
    <p:sldLayoutId id="2147483836" r:id="rId5"/>
    <p:sldLayoutId id="2147483837" r:id="rId6"/>
    <p:sldLayoutId id="2147483838" r:id="rId7"/>
    <p:sldLayoutId id="2147483839" r:id="rId8"/>
    <p:sldLayoutId id="2147483840" r:id="rId9"/>
    <p:sldLayoutId id="2147483841" r:id="rId10"/>
    <p:sldLayoutId id="2147483842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>
                <a:solidFill>
                  <a:srgbClr val="4F271C"/>
                </a:solidFill>
              </a:rPr>
              <a:pPr/>
              <a:t>17.12.2024</a:t>
            </a:fld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389305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4" r:id="rId1"/>
    <p:sldLayoutId id="2147483845" r:id="rId2"/>
    <p:sldLayoutId id="2147483846" r:id="rId3"/>
    <p:sldLayoutId id="2147483847" r:id="rId4"/>
    <p:sldLayoutId id="2147483848" r:id="rId5"/>
    <p:sldLayoutId id="2147483849" r:id="rId6"/>
    <p:sldLayoutId id="2147483850" r:id="rId7"/>
    <p:sldLayoutId id="2147483851" r:id="rId8"/>
    <p:sldLayoutId id="2147483852" r:id="rId9"/>
    <p:sldLayoutId id="2147483853" r:id="rId10"/>
    <p:sldLayoutId id="2147483854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>
                <a:solidFill>
                  <a:srgbClr val="4F271C"/>
                </a:solidFill>
              </a:rPr>
              <a:pPr/>
              <a:t>17.12.2024</a:t>
            </a:fld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512300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6" r:id="rId1"/>
    <p:sldLayoutId id="2147483857" r:id="rId2"/>
    <p:sldLayoutId id="2147483858" r:id="rId3"/>
    <p:sldLayoutId id="2147483859" r:id="rId4"/>
    <p:sldLayoutId id="2147483860" r:id="rId5"/>
    <p:sldLayoutId id="2147483861" r:id="rId6"/>
    <p:sldLayoutId id="2147483862" r:id="rId7"/>
    <p:sldLayoutId id="2147483863" r:id="rId8"/>
    <p:sldLayoutId id="2147483864" r:id="rId9"/>
    <p:sldLayoutId id="2147483865" r:id="rId10"/>
    <p:sldLayoutId id="2147483866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>
                <a:solidFill>
                  <a:srgbClr val="4F271C"/>
                </a:solidFill>
              </a:rPr>
              <a:pPr/>
              <a:t>17.12.2024</a:t>
            </a:fld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407862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8" r:id="rId1"/>
    <p:sldLayoutId id="2147483869" r:id="rId2"/>
    <p:sldLayoutId id="2147483870" r:id="rId3"/>
    <p:sldLayoutId id="2147483871" r:id="rId4"/>
    <p:sldLayoutId id="2147483872" r:id="rId5"/>
    <p:sldLayoutId id="2147483873" r:id="rId6"/>
    <p:sldLayoutId id="2147483874" r:id="rId7"/>
    <p:sldLayoutId id="2147483875" r:id="rId8"/>
    <p:sldLayoutId id="2147483876" r:id="rId9"/>
    <p:sldLayoutId id="2147483877" r:id="rId10"/>
    <p:sldLayoutId id="2147483878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>
                <a:solidFill>
                  <a:srgbClr val="4F271C"/>
                </a:solidFill>
              </a:rPr>
              <a:pPr/>
              <a:t>17.12.2024</a:t>
            </a:fld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23900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2" r:id="rId1"/>
    <p:sldLayoutId id="2147483893" r:id="rId2"/>
    <p:sldLayoutId id="2147483894" r:id="rId3"/>
    <p:sldLayoutId id="2147483895" r:id="rId4"/>
    <p:sldLayoutId id="2147483896" r:id="rId5"/>
    <p:sldLayoutId id="2147483897" r:id="rId6"/>
    <p:sldLayoutId id="2147483898" r:id="rId7"/>
    <p:sldLayoutId id="2147483899" r:id="rId8"/>
    <p:sldLayoutId id="2147483900" r:id="rId9"/>
    <p:sldLayoutId id="2147483901" r:id="rId10"/>
    <p:sldLayoutId id="2147483902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>
                <a:solidFill>
                  <a:srgbClr val="4F271C"/>
                </a:solidFill>
              </a:rPr>
              <a:pPr/>
              <a:t>17.12.2024</a:t>
            </a:fld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352544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4" r:id="rId1"/>
    <p:sldLayoutId id="2147483905" r:id="rId2"/>
    <p:sldLayoutId id="2147483906" r:id="rId3"/>
    <p:sldLayoutId id="2147483907" r:id="rId4"/>
    <p:sldLayoutId id="2147483908" r:id="rId5"/>
    <p:sldLayoutId id="2147483909" r:id="rId6"/>
    <p:sldLayoutId id="2147483910" r:id="rId7"/>
    <p:sldLayoutId id="2147483911" r:id="rId8"/>
    <p:sldLayoutId id="2147483912" r:id="rId9"/>
    <p:sldLayoutId id="2147483913" r:id="rId10"/>
    <p:sldLayoutId id="2147483914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>
                <a:solidFill>
                  <a:srgbClr val="4F271C"/>
                </a:solidFill>
              </a:rPr>
              <a:pPr/>
              <a:t>17.12.2024</a:t>
            </a:fld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10514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6" r:id="rId1"/>
    <p:sldLayoutId id="2147483917" r:id="rId2"/>
    <p:sldLayoutId id="2147483918" r:id="rId3"/>
    <p:sldLayoutId id="2147483919" r:id="rId4"/>
    <p:sldLayoutId id="2147483920" r:id="rId5"/>
    <p:sldLayoutId id="2147483921" r:id="rId6"/>
    <p:sldLayoutId id="2147483922" r:id="rId7"/>
    <p:sldLayoutId id="2147483923" r:id="rId8"/>
    <p:sldLayoutId id="2147483924" r:id="rId9"/>
    <p:sldLayoutId id="2147483925" r:id="rId10"/>
    <p:sldLayoutId id="2147483926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7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hyperlink" Target="http://gazim-zavod.ru/images/phocagallery/ruo/thumbs/phoca_thumb_l_58354126.jpg" TargetMode="Externa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chart" Target="../charts/chart6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Relationship Id="rId6" Type="http://schemas.openxmlformats.org/officeDocument/2006/relationships/chart" Target="../charts/chart5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3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12" Type="http://schemas.openxmlformats.org/officeDocument/2006/relationships/image" Target="../media/image23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4.xml"/><Relationship Id="rId6" Type="http://schemas.openxmlformats.org/officeDocument/2006/relationships/image" Target="../media/image17.jpeg"/><Relationship Id="rId11" Type="http://schemas.openxmlformats.org/officeDocument/2006/relationships/image" Target="../media/image22.gif"/><Relationship Id="rId5" Type="http://schemas.openxmlformats.org/officeDocument/2006/relationships/image" Target="../media/image16.jpeg"/><Relationship Id="rId10" Type="http://schemas.openxmlformats.org/officeDocument/2006/relationships/image" Target="../media/image21.jpeg"/><Relationship Id="rId4" Type="http://schemas.openxmlformats.org/officeDocument/2006/relationships/image" Target="../media/image15.jpeg"/><Relationship Id="rId9" Type="http://schemas.openxmlformats.org/officeDocument/2006/relationships/image" Target="../media/image20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648" y="188640"/>
            <a:ext cx="8153400" cy="1080120"/>
          </a:xfrm>
        </p:spPr>
        <p:txBody>
          <a:bodyPr>
            <a:normAutofit fontScale="90000"/>
          </a:bodyPr>
          <a:lstStyle/>
          <a:p>
            <a:pPr algn="ctr"/>
            <a:r>
              <a:rPr lang="ru-RU" altLang="ru-RU" sz="2700" b="1" dirty="0" smtClean="0">
                <a:solidFill>
                  <a:srgbClr val="475A8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Бюджет для граждан</a:t>
            </a:r>
            <a:br>
              <a:rPr lang="ru-RU" altLang="ru-RU" sz="2700" b="1" dirty="0" smtClean="0">
                <a:solidFill>
                  <a:srgbClr val="475A8D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1800" b="1" dirty="0" smtClean="0">
                <a:solidFill>
                  <a:srgbClr val="475A8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 решению Совета муниципального района «Красночикойский район» «Об утверждении бюджета муниципального района «Красночикойский район» на 2025 год и на плановый период 2026 и 2027 годов»</a:t>
            </a:r>
            <a:endParaRPr lang="ru-RU" sz="1800" dirty="0">
              <a:solidFill>
                <a:schemeClr val="accent6"/>
              </a:solidFill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221088"/>
            <a:ext cx="5688632" cy="25152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2233489"/>
            <a:ext cx="3528392" cy="2880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4446029"/>
            <a:ext cx="2952328" cy="22903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 descr="РУО">
            <a:hlinkClick r:id="rId5" tooltip="РУО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095" y="1768649"/>
            <a:ext cx="2592288" cy="2119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1556792"/>
            <a:ext cx="2520280" cy="22451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828115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1331640" y="2276872"/>
            <a:ext cx="6408712" cy="25922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500" b="1" dirty="0">
                <a:solidFill>
                  <a:srgbClr val="4F271C"/>
                </a:solidFill>
                <a:latin typeface="Arial"/>
              </a:rPr>
              <a:t>Вводная часть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6258691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altLang="ru-RU" sz="2400" b="1" dirty="0">
                <a:solidFill>
                  <a:srgbClr val="475A8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Бюджет для граждан</a:t>
            </a: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4221088"/>
            <a:ext cx="3600400" cy="2376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67544" y="1700808"/>
            <a:ext cx="8424936" cy="22322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dirty="0" smtClean="0">
                <a:solidFill>
                  <a:schemeClr val="accent1"/>
                </a:solidFill>
              </a:rPr>
              <a:t>Бюджет для граждан разработан в целях ознакомления граждан с основными положениями решения о бюджете муниципального района «Красночикойский район» на 2025 год и на плановый период 2026 и 2027 годов в доступной форме для широкого круга заинтересованных пользователей</a:t>
            </a:r>
            <a:endParaRPr lang="ru-RU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95487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altLang="ru-RU" sz="2400" b="1" dirty="0" smtClean="0">
                <a:solidFill>
                  <a:srgbClr val="475A8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Этапы составления и утверждения бюджета муниципального района «Красночикойский район»</a:t>
            </a:r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323528" y="1556792"/>
            <a:ext cx="8496944" cy="936104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dirty="0" smtClean="0">
                <a:solidFill>
                  <a:schemeClr val="tx1"/>
                </a:solidFill>
              </a:rPr>
              <a:t>Бюджет муниципального района «Красночикойский район» – это ежегодно утверждаемый Советом муниципального района «Красночикойский район» свод доходов и расходов на очередной финансовый год и на два года планового периода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23529" y="2564903"/>
            <a:ext cx="2448271" cy="4202385"/>
          </a:xfrm>
          <a:prstGeom prst="roundRect">
            <a:avLst/>
          </a:prstGeom>
          <a:solidFill>
            <a:srgbClr val="77BFD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u="sng" dirty="0" smtClean="0">
                <a:solidFill>
                  <a:schemeClr val="tx1"/>
                </a:solidFill>
              </a:rPr>
              <a:t>Составление проекта бюджета</a:t>
            </a:r>
          </a:p>
          <a:p>
            <a:pPr algn="just"/>
            <a:r>
              <a:rPr lang="ru-RU" sz="1400" dirty="0" smtClean="0">
                <a:solidFill>
                  <a:schemeClr val="tx1"/>
                </a:solidFill>
              </a:rPr>
              <a:t>          Работа по составлению проекта бюджета начинается не позднее чем за 9 месяцев до начала очередного финансового года.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915816" y="2518817"/>
            <a:ext cx="3456384" cy="4248472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250" b="1" u="sng" dirty="0" smtClean="0">
                <a:solidFill>
                  <a:prstClr val="black"/>
                </a:solidFill>
              </a:rPr>
              <a:t>Рассмотрение </a:t>
            </a:r>
            <a:r>
              <a:rPr lang="ru-RU" sz="1250" b="1" u="sng" dirty="0">
                <a:solidFill>
                  <a:prstClr val="black"/>
                </a:solidFill>
              </a:rPr>
              <a:t>проекта </a:t>
            </a:r>
            <a:r>
              <a:rPr lang="ru-RU" sz="1250" b="1" u="sng" dirty="0" smtClean="0">
                <a:solidFill>
                  <a:prstClr val="black"/>
                </a:solidFill>
              </a:rPr>
              <a:t>бюджета</a:t>
            </a:r>
          </a:p>
          <a:p>
            <a:pPr lvl="0" algn="just"/>
            <a:r>
              <a:rPr lang="ru-RU" sz="1250" dirty="0">
                <a:solidFill>
                  <a:prstClr val="black"/>
                </a:solidFill>
              </a:rPr>
              <a:t> </a:t>
            </a:r>
            <a:r>
              <a:rPr lang="ru-RU" sz="1250" dirty="0" smtClean="0">
                <a:solidFill>
                  <a:prstClr val="black"/>
                </a:solidFill>
              </a:rPr>
              <a:t>         Сформированный проект  бюджета администрация муниципального района вносит на рассмотрение Совета муниципального района не позднее 15 ноября текущего года.</a:t>
            </a:r>
          </a:p>
          <a:p>
            <a:pPr lvl="0" algn="just"/>
            <a:r>
              <a:rPr lang="ru-RU" sz="1250" dirty="0" smtClean="0">
                <a:solidFill>
                  <a:prstClr val="black"/>
                </a:solidFill>
              </a:rPr>
              <a:t>          По проекту бюджета проводятся публичные слушания. Для этого проект  бюджета размещается на официальном сайте муниципального района в сети «Интернет». В слушаниях участвуют граждане, проживающие в Красночикойском районе и обладающие активным избирательным правом, а также представители организаций, осуществляющих деятельность на территории района.</a:t>
            </a:r>
          </a:p>
          <a:p>
            <a:pPr lvl="0" algn="just"/>
            <a:r>
              <a:rPr lang="ru-RU" sz="1250" dirty="0">
                <a:solidFill>
                  <a:prstClr val="black"/>
                </a:solidFill>
              </a:rPr>
              <a:t> </a:t>
            </a:r>
            <a:r>
              <a:rPr lang="ru-RU" sz="1250" dirty="0" smtClean="0">
                <a:solidFill>
                  <a:prstClr val="black"/>
                </a:solidFill>
              </a:rPr>
              <a:t>         Проект бюджета рассматривается Советом муниципального района.  </a:t>
            </a:r>
            <a:endParaRPr lang="ru-RU" sz="1250" dirty="0">
              <a:solidFill>
                <a:prstClr val="black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542856" y="2476897"/>
            <a:ext cx="2304256" cy="4248472"/>
          </a:xfrm>
          <a:prstGeom prst="roundRect">
            <a:avLst/>
          </a:prstGeom>
          <a:solidFill>
            <a:srgbClr val="77BFD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200" b="1" u="sng" dirty="0" smtClean="0">
                <a:solidFill>
                  <a:prstClr val="black"/>
                </a:solidFill>
              </a:rPr>
              <a:t>Утверждение </a:t>
            </a:r>
            <a:r>
              <a:rPr lang="ru-RU" sz="1200" b="1" u="sng" dirty="0">
                <a:solidFill>
                  <a:prstClr val="black"/>
                </a:solidFill>
              </a:rPr>
              <a:t>проекта </a:t>
            </a:r>
            <a:r>
              <a:rPr lang="ru-RU" sz="1200" b="1" u="sng" dirty="0" smtClean="0">
                <a:solidFill>
                  <a:prstClr val="black"/>
                </a:solidFill>
              </a:rPr>
              <a:t>бюджета</a:t>
            </a:r>
          </a:p>
          <a:p>
            <a:pPr lvl="0" algn="just"/>
            <a:r>
              <a:rPr lang="ru-RU" sz="1250" dirty="0" smtClean="0">
                <a:solidFill>
                  <a:prstClr val="black"/>
                </a:solidFill>
              </a:rPr>
              <a:t>          Проект бюджета утверждается Советом муниципального района в форме решения Совета муниципального района.</a:t>
            </a:r>
          </a:p>
          <a:p>
            <a:pPr lvl="0" algn="just"/>
            <a:r>
              <a:rPr lang="ru-RU" sz="1250" dirty="0" smtClean="0">
                <a:solidFill>
                  <a:prstClr val="black"/>
                </a:solidFill>
              </a:rPr>
              <a:t>          Принятое Советом муниципального района решение о бюджете подлежит обнародованию путем размещения на официальном сайте  муниципального района в сети «Интернет»</a:t>
            </a:r>
            <a:endParaRPr lang="ru-RU" sz="125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149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altLang="ru-RU" sz="2200" b="1" dirty="0" smtClean="0">
                <a:solidFill>
                  <a:srgbClr val="475A8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Документы, на основании которых составляется проект бюджета муниципального образования</a:t>
            </a:r>
            <a:endParaRPr lang="ru-RU" dirty="0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611560" y="1700808"/>
            <a:ext cx="8280920" cy="86409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accent1"/>
                </a:solidFill>
              </a:rPr>
              <a:t>Послание Президента Российской Федерации Федеральному Собранию Российской Федерации, определяющие бюджетную политику (требования к бюджетной политике) в Российской Федерации</a:t>
            </a:r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648780" y="2924944"/>
            <a:ext cx="8223720" cy="9144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accent1"/>
                </a:solidFill>
              </a:rPr>
              <a:t>Основные направления бюджетной политики и основные направления налоговой политики</a:t>
            </a:r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640160" y="4221088"/>
            <a:ext cx="8223720" cy="9144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accent1"/>
                </a:solidFill>
              </a:rPr>
              <a:t>Прогноз социально – экономического развития муниципального района «Красночикойский район»</a:t>
            </a:r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648780" y="5517232"/>
            <a:ext cx="8252320" cy="9144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accent1"/>
                </a:solidFill>
              </a:rPr>
              <a:t>Муниципальные программы муниципального района «Красночикойский район»</a:t>
            </a:r>
            <a:endParaRPr lang="ru-RU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37327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altLang="ru-RU" sz="2900" b="1" kern="0" dirty="0">
                <a:solidFill>
                  <a:schemeClr val="tx2"/>
                </a:solidFill>
                <a:latin typeface="Arial"/>
              </a:rPr>
              <a:t>Межбюджетные </a:t>
            </a:r>
            <a:r>
              <a:rPr lang="ru-RU" altLang="ru-RU" sz="2900" b="1" kern="0" dirty="0" smtClean="0">
                <a:solidFill>
                  <a:schemeClr val="tx2"/>
                </a:solidFill>
                <a:latin typeface="Arial"/>
              </a:rPr>
              <a:t>отношения</a:t>
            </a:r>
            <a:endParaRPr lang="ru-RU" sz="2800" dirty="0">
              <a:solidFill>
                <a:schemeClr val="tx2"/>
              </a:solidFill>
            </a:endParaRPr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2195736" y="1628800"/>
            <a:ext cx="6552728" cy="4497363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endParaRPr lang="ru-RU" sz="1600" b="1" dirty="0" smtClean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 algn="ctr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  <a:defRPr/>
            </a:pPr>
            <a:r>
              <a:rPr lang="ru-RU" sz="2600" b="1" dirty="0">
                <a:latin typeface="Arial" panose="020B0604020202020204" pitchFamily="34" charset="0"/>
                <a:cs typeface="Arial" panose="020B0604020202020204" pitchFamily="34" charset="0"/>
              </a:rPr>
              <a:t>Из </a:t>
            </a:r>
            <a:r>
              <a:rPr lang="ru-RU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краевого бюджета </a:t>
            </a:r>
            <a:r>
              <a:rPr lang="ru-RU" sz="2600" b="1" dirty="0">
                <a:latin typeface="Arial" panose="020B0604020202020204" pitchFamily="34" charset="0"/>
                <a:cs typeface="Arial" panose="020B0604020202020204" pitchFamily="34" charset="0"/>
              </a:rPr>
              <a:t>в бюджет </a:t>
            </a:r>
            <a:r>
              <a:rPr lang="ru-RU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муниципального района «Красночикойский район» межбюджетные </a:t>
            </a:r>
            <a:r>
              <a:rPr lang="ru-RU" sz="2600" b="1" dirty="0">
                <a:latin typeface="Arial" panose="020B0604020202020204" pitchFamily="34" charset="0"/>
                <a:cs typeface="Arial" panose="020B0604020202020204" pitchFamily="34" charset="0"/>
              </a:rPr>
              <a:t>трансферты в форме:</a:t>
            </a:r>
          </a:p>
          <a:p>
            <a:pPr marL="0" lvl="0" indent="0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  <a:defRPr/>
            </a:pPr>
            <a:endParaRPr lang="ru-RU" sz="18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defRPr/>
            </a:pPr>
            <a:r>
              <a:rPr lang="ru-RU" sz="18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ДОТАЦИИ </a:t>
            </a:r>
            <a:r>
              <a:rPr lang="ru-RU" sz="18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безвозмездная и безвозвратная денежная помощь без установления направления</a:t>
            </a:r>
            <a:endParaRPr lang="ru-RU" sz="18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defRPr/>
            </a:pPr>
            <a:r>
              <a:rPr lang="ru-RU" sz="18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СУБСИДИИ – в </a:t>
            </a:r>
            <a:r>
              <a:rPr lang="ru-RU" sz="18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целях </a:t>
            </a:r>
            <a:r>
              <a:rPr lang="ru-RU" sz="1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софинансирования расходных обязательств муниципального образования по вопросам местного значения</a:t>
            </a:r>
          </a:p>
          <a:p>
            <a:pPr marL="0" lvl="0" indent="0"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defRPr/>
            </a:pPr>
            <a:r>
              <a:rPr lang="ru-RU" sz="18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СУБВЕНЦИИ –  </a:t>
            </a:r>
            <a:r>
              <a:rPr lang="ru-RU" sz="18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средства на исполнение полномочий  Российской </a:t>
            </a:r>
            <a:r>
              <a:rPr lang="ru-RU" sz="1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Федерации </a:t>
            </a:r>
            <a:r>
              <a:rPr lang="ru-RU" sz="18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субъекта РФ</a:t>
            </a:r>
            <a:endParaRPr lang="ru-RU" sz="18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defRPr/>
            </a:pPr>
            <a:endParaRPr lang="ru-RU" sz="18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endParaRPr lang="ru-RU" sz="16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endParaRPr lang="ru-RU" sz="1600" b="1" dirty="0" smtClean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endParaRPr lang="ru-RU" sz="1600" b="1" dirty="0" smtClean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endParaRPr lang="ru-RU" sz="16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endParaRPr lang="ru-RU" sz="1600" b="1" dirty="0" smtClean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endParaRPr lang="ru-RU" sz="16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endParaRPr lang="ru-RU" sz="1600" b="1" dirty="0" smtClean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endParaRPr lang="ru-RU" sz="16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543141" y="1905561"/>
            <a:ext cx="1437897" cy="1341373"/>
          </a:xfrm>
          <a:prstGeom prst="ellipse">
            <a:avLst/>
          </a:prstGeom>
          <a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10000" b="-10000"/>
            </a:stretch>
          </a:blipFill>
          <a:scene3d>
            <a:camera prst="orthographicFront"/>
            <a:lightRig rig="flat" dir="t"/>
          </a:scene3d>
          <a:sp3d z="127000" prstMaterial="plastic">
            <a:bevelT w="88900" h="88900"/>
            <a:bevelB w="88900" h="3175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2" name="Овал 11"/>
          <p:cNvSpPr/>
          <p:nvPr/>
        </p:nvSpPr>
        <p:spPr>
          <a:xfrm>
            <a:off x="544716" y="3573016"/>
            <a:ext cx="1441068" cy="1280305"/>
          </a:xfrm>
          <a:prstGeom prst="ellipse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2000" r="-12000"/>
            </a:stretch>
          </a:blipFill>
          <a:scene3d>
            <a:camera prst="orthographicFront"/>
            <a:lightRig rig="flat" dir="t"/>
          </a:scene3d>
          <a:sp3d z="127000" prstMaterial="plastic">
            <a:bevelT w="88900" h="88900"/>
            <a:bevelB w="88900" h="3175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3" name="Овал 12"/>
          <p:cNvSpPr/>
          <p:nvPr/>
        </p:nvSpPr>
        <p:spPr>
          <a:xfrm>
            <a:off x="525027" y="5144878"/>
            <a:ext cx="1480445" cy="1383242"/>
          </a:xfrm>
          <a:prstGeom prst="ellipse">
            <a:avLst/>
          </a:prstGeom>
          <a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12000" b="-12000"/>
            </a:stretch>
          </a:blipFill>
          <a:scene3d>
            <a:camera prst="orthographicFront"/>
            <a:lightRig rig="flat" dir="t"/>
          </a:scene3d>
          <a:sp3d z="127000" prstMaterial="plastic">
            <a:bevelT w="88900" h="88900"/>
            <a:bevelB w="88900" h="3175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</p:spTree>
    <p:extLst>
      <p:ext uri="{BB962C8B-B14F-4D97-AF65-F5344CB8AC3E}">
        <p14:creationId xmlns:p14="http://schemas.microsoft.com/office/powerpoint/2010/main" val="814401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altLang="ru-RU" sz="2900" b="1" kern="0" dirty="0">
                <a:solidFill>
                  <a:schemeClr val="tx2"/>
                </a:solidFill>
                <a:latin typeface="Arial"/>
              </a:rPr>
              <a:t>Межбюджетные </a:t>
            </a:r>
            <a:r>
              <a:rPr lang="ru-RU" altLang="ru-RU" sz="2900" b="1" kern="0" dirty="0" smtClean="0">
                <a:solidFill>
                  <a:schemeClr val="tx2"/>
                </a:solidFill>
                <a:latin typeface="Arial"/>
              </a:rPr>
              <a:t>отношения</a:t>
            </a:r>
            <a:endParaRPr lang="ru-RU" sz="2800" dirty="0">
              <a:solidFill>
                <a:schemeClr val="tx2"/>
              </a:solidFill>
            </a:endParaRPr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2195736" y="1628800"/>
            <a:ext cx="6264696" cy="4497363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endParaRPr lang="ru-RU" sz="1400" b="1" dirty="0" smtClean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 algn="ctr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  <a:defRPr/>
            </a:pPr>
            <a:r>
              <a:rPr lang="ru-RU" sz="29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Из бюджета муниципального района «Красночикойский район» в бюджеты сельских поселений </a:t>
            </a:r>
            <a:r>
              <a:rPr lang="ru-RU" sz="29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Красночикойского</a:t>
            </a:r>
            <a:r>
              <a:rPr lang="ru-RU" sz="29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района  </a:t>
            </a:r>
            <a:r>
              <a:rPr lang="ru-RU" sz="2900" b="1" dirty="0">
                <a:latin typeface="Arial" panose="020B0604020202020204" pitchFamily="34" charset="0"/>
                <a:cs typeface="Arial" panose="020B0604020202020204" pitchFamily="34" charset="0"/>
              </a:rPr>
              <a:t>перечисляются межбюджетные трансферты в форме</a:t>
            </a:r>
            <a:r>
              <a:rPr lang="ru-RU" sz="2900" b="1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0" lvl="0" indent="0" algn="ctr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  <a:defRPr/>
            </a:pPr>
            <a:endParaRPr lang="ru-RU" sz="29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  <a:defRPr/>
            </a:pPr>
            <a:endParaRPr lang="ru-RU" sz="18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defRPr/>
            </a:pPr>
            <a:r>
              <a:rPr lang="ru-RU" sz="18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ДОТАЦИИ – </a:t>
            </a:r>
            <a:r>
              <a:rPr lang="ru-RU" sz="18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средства </a:t>
            </a:r>
            <a:r>
              <a:rPr lang="ru-RU" sz="1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</a:t>
            </a:r>
            <a:r>
              <a:rPr lang="ru-RU" sz="18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выравнивание </a:t>
            </a:r>
            <a:r>
              <a:rPr lang="ru-RU" sz="1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бюджетной обеспеченности бюджетов поселений </a:t>
            </a:r>
            <a:endParaRPr lang="ru-RU" sz="1800" dirty="0" smtClean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defRPr/>
            </a:pPr>
            <a:r>
              <a:rPr lang="ru-RU" sz="18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СУБСИДИИ</a:t>
            </a:r>
            <a:r>
              <a:rPr lang="ru-RU" sz="18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 средства на </a:t>
            </a:r>
            <a:r>
              <a:rPr lang="ru-RU" sz="1800" dirty="0" err="1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софинансирование</a:t>
            </a:r>
            <a:r>
              <a:rPr lang="ru-RU" sz="18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расходных обязательств бюджетов сельских поселений</a:t>
            </a:r>
          </a:p>
          <a:p>
            <a:pPr marL="0" lvl="0" indent="0"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defRPr/>
            </a:pPr>
            <a:r>
              <a:rPr lang="ru-RU" sz="18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СУБВЕНЦИИ –  </a:t>
            </a:r>
            <a:r>
              <a:rPr lang="ru-RU" sz="18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средства на </a:t>
            </a:r>
            <a:r>
              <a:rPr lang="ru-RU" sz="1800" dirty="0" smtClean="0">
                <a:solidFill>
                  <a:srgbClr val="0070C0"/>
                </a:solidFill>
                <a:latin typeface="Arial"/>
                <a:ea typeface="Times New Roman"/>
              </a:rPr>
              <a:t>выполнение </a:t>
            </a:r>
            <a:r>
              <a:rPr lang="ru-RU" sz="1800" dirty="0">
                <a:solidFill>
                  <a:srgbClr val="0070C0"/>
                </a:solidFill>
                <a:latin typeface="Arial"/>
                <a:ea typeface="Times New Roman"/>
              </a:rPr>
              <a:t>полномочия Российской Федерации  по осуществлению воинского учета на территориях, где отсутствуют структурные подразделения военных комиссариатов </a:t>
            </a:r>
            <a:endParaRPr lang="ru-RU" sz="1800" dirty="0" smtClean="0">
              <a:solidFill>
                <a:srgbClr val="0070C0"/>
              </a:solidFill>
              <a:latin typeface="Arial"/>
              <a:ea typeface="Times New Roman"/>
            </a:endParaRPr>
          </a:p>
          <a:p>
            <a:pPr marL="0" indent="0"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defRPr/>
            </a:pPr>
            <a:r>
              <a:rPr lang="ru-RU" sz="1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ИНЫХ МЕЖБЮДЖЕТНЫХ ТРАНСФЕРТОВ  </a:t>
            </a:r>
            <a:r>
              <a:rPr lang="ru-RU" sz="1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ru-RU" sz="18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средства, передаваемые для компенсации дополнительных расходов, возникших в результате решений, принятых органами власти другого уровня  и осуществление части муниципальных полномочий сельским поселениям</a:t>
            </a:r>
            <a:endParaRPr lang="ru-RU" sz="18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endParaRPr lang="ru-RU" sz="16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endParaRPr lang="ru-RU" sz="1600" b="1" dirty="0" smtClean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endParaRPr lang="ru-RU" sz="1600" b="1" dirty="0" smtClean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endParaRPr lang="ru-RU" sz="16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endParaRPr lang="ru-RU" sz="1600" b="1" dirty="0" smtClean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endParaRPr lang="ru-RU" sz="16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endParaRPr lang="ru-RU" sz="1600" b="1" dirty="0" smtClean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endParaRPr lang="ru-RU" sz="16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543141" y="1905561"/>
            <a:ext cx="1437897" cy="1341373"/>
          </a:xfrm>
          <a:prstGeom prst="ellipse">
            <a:avLst/>
          </a:prstGeom>
          <a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10000" b="-10000"/>
            </a:stretch>
          </a:blipFill>
          <a:scene3d>
            <a:camera prst="orthographicFront"/>
            <a:lightRig rig="flat" dir="t"/>
          </a:scene3d>
          <a:sp3d z="127000" prstMaterial="plastic">
            <a:bevelT w="88900" h="88900"/>
            <a:bevelB w="88900" h="3175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2" name="Овал 11"/>
          <p:cNvSpPr/>
          <p:nvPr/>
        </p:nvSpPr>
        <p:spPr>
          <a:xfrm>
            <a:off x="544716" y="3573016"/>
            <a:ext cx="1441068" cy="1280305"/>
          </a:xfrm>
          <a:prstGeom prst="ellipse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2000" r="-12000"/>
            </a:stretch>
          </a:blipFill>
          <a:scene3d>
            <a:camera prst="orthographicFront"/>
            <a:lightRig rig="flat" dir="t"/>
          </a:scene3d>
          <a:sp3d z="127000" prstMaterial="plastic">
            <a:bevelT w="88900" h="88900"/>
            <a:bevelB w="88900" h="3175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3" name="Овал 12"/>
          <p:cNvSpPr/>
          <p:nvPr/>
        </p:nvSpPr>
        <p:spPr>
          <a:xfrm>
            <a:off x="525027" y="5144878"/>
            <a:ext cx="1480445" cy="1383242"/>
          </a:xfrm>
          <a:prstGeom prst="ellipse">
            <a:avLst/>
          </a:prstGeom>
          <a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12000" b="-12000"/>
            </a:stretch>
          </a:blipFill>
          <a:scene3d>
            <a:camera prst="orthographicFront"/>
            <a:lightRig rig="flat" dir="t"/>
          </a:scene3d>
          <a:sp3d z="127000" prstMaterial="plastic">
            <a:bevelT w="88900" h="88900"/>
            <a:bevelB w="88900" h="3175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</p:spTree>
    <p:extLst>
      <p:ext uri="{BB962C8B-B14F-4D97-AF65-F5344CB8AC3E}">
        <p14:creationId xmlns:p14="http://schemas.microsoft.com/office/powerpoint/2010/main" val="1790326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1331640" y="2276872"/>
            <a:ext cx="6696744" cy="25922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4F271C"/>
                </a:solidFill>
                <a:latin typeface="Arial"/>
              </a:rPr>
              <a:t>Общие характеристики бюджета муниципального района «Красночикойский район»</a:t>
            </a:r>
            <a:endParaRPr lang="ru-RU" sz="3600" b="1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10520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588963" y="228600"/>
            <a:ext cx="8177085" cy="990600"/>
          </a:xfrm>
        </p:spPr>
        <p:txBody>
          <a:bodyPr>
            <a:noAutofit/>
          </a:bodyPr>
          <a:lstStyle/>
          <a:p>
            <a:pPr algn="ctr"/>
            <a:r>
              <a:rPr lang="ru-RU" altLang="ru-RU" sz="2600" b="1" dirty="0" smtClean="0">
                <a:solidFill>
                  <a:srgbClr val="475A8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Дефицит и профицит </a:t>
            </a:r>
            <a:r>
              <a:rPr lang="ru-RU" altLang="ru-RU" sz="2600" b="1" dirty="0">
                <a:solidFill>
                  <a:srgbClr val="475A8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бюджета муниципального </a:t>
            </a:r>
            <a:r>
              <a:rPr lang="ru-RU" altLang="ru-RU" sz="2600" b="1" dirty="0" smtClean="0">
                <a:solidFill>
                  <a:srgbClr val="475A8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района «Красночикойский район»</a:t>
            </a:r>
            <a:endParaRPr lang="ru-RU" sz="26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lvl="0" indent="0" algn="just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  <a:defRPr/>
            </a:pPr>
            <a:r>
              <a:rPr lang="ru-RU" altLang="ru-RU" sz="1600" b="1" dirty="0">
                <a:solidFill>
                  <a:schemeClr val="accent1"/>
                </a:solidFill>
                <a:latin typeface="Arial" charset="0"/>
              </a:rPr>
              <a:t>БЮДЖЕТ – форма образования и расходования денежных средств, предназначенных для финансового обеспечения задач и функций государства и местного самоуправления</a:t>
            </a:r>
          </a:p>
          <a:p>
            <a:pPr marL="0" indent="0">
              <a:buNone/>
            </a:pPr>
            <a:endParaRPr lang="ru-RU" dirty="0"/>
          </a:p>
        </p:txBody>
      </p:sp>
      <p:grpSp>
        <p:nvGrpSpPr>
          <p:cNvPr id="10" name="Группа 18"/>
          <p:cNvGrpSpPr>
            <a:grpSpLocks/>
          </p:cNvGrpSpPr>
          <p:nvPr/>
        </p:nvGrpSpPr>
        <p:grpSpPr bwMode="auto">
          <a:xfrm>
            <a:off x="728663" y="2598738"/>
            <a:ext cx="2832100" cy="2120900"/>
            <a:chOff x="724267" y="1934585"/>
            <a:chExt cx="2831277" cy="2120533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11" name="Скругленный прямоугольник 10"/>
            <p:cNvSpPr/>
            <p:nvPr/>
          </p:nvSpPr>
          <p:spPr>
            <a:xfrm>
              <a:off x="724267" y="1934585"/>
              <a:ext cx="1275979" cy="1238036"/>
            </a:xfrm>
            <a:prstGeom prst="roundRect">
              <a:avLst/>
            </a:prstGeom>
            <a:grpFill/>
            <a:ln w="38100" cap="flat" cmpd="sng" algn="ctr">
              <a:noFill/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1600" b="1" kern="0" dirty="0">
                  <a:solidFill>
                    <a:srgbClr val="4F271C"/>
                  </a:solidFill>
                  <a:latin typeface="Verdana"/>
                </a:rPr>
                <a:t>Доходы</a:t>
              </a:r>
            </a:p>
          </p:txBody>
        </p:sp>
        <p:sp>
          <p:nvSpPr>
            <p:cNvPr id="12" name="Скругленный прямоугольник 11"/>
            <p:cNvSpPr/>
            <p:nvPr/>
          </p:nvSpPr>
          <p:spPr>
            <a:xfrm>
              <a:off x="2282739" y="2396468"/>
              <a:ext cx="1272805" cy="1238036"/>
            </a:xfrm>
            <a:prstGeom prst="roundRect">
              <a:avLst/>
            </a:prstGeom>
            <a:grpFill/>
            <a:ln w="38100" cap="flat" cmpd="sng" algn="ctr">
              <a:noFill/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lIns="36000" rIns="3600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1600" b="1" kern="0" dirty="0">
                  <a:solidFill>
                    <a:srgbClr val="4F271C"/>
                  </a:solidFill>
                  <a:latin typeface="Verdana"/>
                </a:rPr>
                <a:t>Расходы</a:t>
              </a:r>
            </a:p>
          </p:txBody>
        </p:sp>
        <p:grpSp>
          <p:nvGrpSpPr>
            <p:cNvPr id="13" name="Группа 17"/>
            <p:cNvGrpSpPr>
              <a:grpSpLocks/>
            </p:cNvGrpSpPr>
            <p:nvPr/>
          </p:nvGrpSpPr>
          <p:grpSpPr bwMode="auto">
            <a:xfrm>
              <a:off x="1024133" y="3537012"/>
              <a:ext cx="1944216" cy="518106"/>
              <a:chOff x="1024133" y="2636131"/>
              <a:chExt cx="1944216" cy="518106"/>
            </a:xfrm>
            <a:grpFill/>
          </p:grpSpPr>
          <p:sp>
            <p:nvSpPr>
              <p:cNvPr id="14" name="Прямоугольник 13"/>
              <p:cNvSpPr/>
              <p:nvPr/>
            </p:nvSpPr>
            <p:spPr>
              <a:xfrm rot="1188936">
                <a:off x="1024217" y="2636802"/>
                <a:ext cx="1944123" cy="193641"/>
              </a:xfrm>
              <a:prstGeom prst="rect">
                <a:avLst/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kern="0" dirty="0">
                  <a:solidFill>
                    <a:srgbClr val="4F271C"/>
                  </a:solidFill>
                  <a:latin typeface="Verdana"/>
                </a:endParaRPr>
              </a:p>
            </p:txBody>
          </p:sp>
          <p:sp>
            <p:nvSpPr>
              <p:cNvPr id="15" name="Равнобедренный треугольник 14"/>
              <p:cNvSpPr/>
              <p:nvPr/>
            </p:nvSpPr>
            <p:spPr>
              <a:xfrm>
                <a:off x="1819324" y="2860601"/>
                <a:ext cx="353909" cy="293636"/>
              </a:xfrm>
              <a:prstGeom prst="triangle">
                <a:avLst/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kern="0" dirty="0">
                  <a:solidFill>
                    <a:srgbClr val="4F271C"/>
                  </a:solidFill>
                  <a:latin typeface="Verdana"/>
                </a:endParaRPr>
              </a:p>
            </p:txBody>
          </p:sp>
        </p:grpSp>
      </p:grpSp>
      <p:sp>
        <p:nvSpPr>
          <p:cNvPr id="16" name="Скругленный прямоугольник 15"/>
          <p:cNvSpPr/>
          <p:nvPr/>
        </p:nvSpPr>
        <p:spPr>
          <a:xfrm>
            <a:off x="588963" y="4829175"/>
            <a:ext cx="2832100" cy="900113"/>
          </a:xfrm>
          <a:prstGeom prst="roundRect">
            <a:avLst/>
          </a:prstGeom>
          <a:solidFill>
            <a:schemeClr val="accent1"/>
          </a:solidFill>
          <a:ln w="25400" cap="flat" cmpd="sng" algn="ctr">
            <a:solidFill>
              <a:schemeClr val="bg1"/>
            </a:solidFill>
            <a:prstDash val="solid"/>
          </a:ln>
          <a:effectLst/>
        </p:spPr>
        <p:txBody>
          <a:bodyPr lIns="36000" rIns="3600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b="1" kern="0" dirty="0">
                <a:solidFill>
                  <a:prstClr val="black"/>
                </a:solidFill>
                <a:latin typeface="Verdana"/>
              </a:rPr>
              <a:t>Дефицит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400" kern="0" dirty="0">
                <a:solidFill>
                  <a:prstClr val="black"/>
                </a:solidFill>
                <a:latin typeface="Verdana"/>
              </a:rPr>
              <a:t>(расходы больше доходов)</a:t>
            </a:r>
          </a:p>
        </p:txBody>
      </p:sp>
      <p:grpSp>
        <p:nvGrpSpPr>
          <p:cNvPr id="17" name="Группа 25"/>
          <p:cNvGrpSpPr>
            <a:grpSpLocks/>
          </p:cNvGrpSpPr>
          <p:nvPr/>
        </p:nvGrpSpPr>
        <p:grpSpPr bwMode="auto">
          <a:xfrm>
            <a:off x="5868144" y="2574925"/>
            <a:ext cx="2855912" cy="2101850"/>
            <a:chOff x="5015136" y="1629651"/>
            <a:chExt cx="2856132" cy="2102625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18" name="Скругленный прямоугольник 17"/>
            <p:cNvSpPr/>
            <p:nvPr/>
          </p:nvSpPr>
          <p:spPr>
            <a:xfrm>
              <a:off x="5015136" y="2090196"/>
              <a:ext cx="1276448" cy="1238707"/>
            </a:xfrm>
            <a:prstGeom prst="roundRect">
              <a:avLst/>
            </a:prstGeom>
            <a:grpFill/>
            <a:ln w="38100" cap="flat" cmpd="sng" algn="ctr">
              <a:noFill/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1600" b="1" kern="0" dirty="0">
                  <a:solidFill>
                    <a:srgbClr val="4F271C"/>
                  </a:solidFill>
                  <a:latin typeface="Verdana"/>
                </a:rPr>
                <a:t>Доходы</a:t>
              </a:r>
            </a:p>
          </p:txBody>
        </p:sp>
        <p:sp>
          <p:nvSpPr>
            <p:cNvPr id="19" name="Скругленный прямоугольник 18"/>
            <p:cNvSpPr/>
            <p:nvPr/>
          </p:nvSpPr>
          <p:spPr>
            <a:xfrm>
              <a:off x="6597995" y="1629651"/>
              <a:ext cx="1273273" cy="1238707"/>
            </a:xfrm>
            <a:prstGeom prst="roundRect">
              <a:avLst/>
            </a:prstGeom>
            <a:grpFill/>
            <a:ln w="38100" cap="flat" cmpd="sng" algn="ctr">
              <a:noFill/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lIns="36000" rIns="3600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1600" b="1" kern="0" dirty="0">
                  <a:solidFill>
                    <a:srgbClr val="4F271C"/>
                  </a:solidFill>
                  <a:latin typeface="Verdana"/>
                </a:rPr>
                <a:t>Расходы</a:t>
              </a:r>
            </a:p>
          </p:txBody>
        </p:sp>
        <p:grpSp>
          <p:nvGrpSpPr>
            <p:cNvPr id="20" name="Группа 19"/>
            <p:cNvGrpSpPr>
              <a:grpSpLocks/>
            </p:cNvGrpSpPr>
            <p:nvPr/>
          </p:nvGrpSpPr>
          <p:grpSpPr bwMode="auto">
            <a:xfrm>
              <a:off x="5631212" y="3223124"/>
              <a:ext cx="1944216" cy="509152"/>
              <a:chOff x="5631212" y="3223124"/>
              <a:chExt cx="1944216" cy="509152"/>
            </a:xfrm>
            <a:grpFill/>
          </p:grpSpPr>
          <p:sp>
            <p:nvSpPr>
              <p:cNvPr id="21" name="Прямоугольник 20"/>
              <p:cNvSpPr/>
              <p:nvPr/>
            </p:nvSpPr>
            <p:spPr>
              <a:xfrm rot="20445898">
                <a:off x="5631133" y="3222501"/>
                <a:ext cx="1944837" cy="195334"/>
              </a:xfrm>
              <a:prstGeom prst="rect">
                <a:avLst/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kern="0" dirty="0">
                  <a:solidFill>
                    <a:srgbClr val="4F271C"/>
                  </a:solidFill>
                  <a:latin typeface="Verdana"/>
                </a:endParaRPr>
              </a:p>
            </p:txBody>
          </p:sp>
          <p:sp>
            <p:nvSpPr>
              <p:cNvPr id="22" name="Равнобедренный треугольник 21"/>
              <p:cNvSpPr/>
              <p:nvPr/>
            </p:nvSpPr>
            <p:spPr>
              <a:xfrm>
                <a:off x="6450346" y="3436892"/>
                <a:ext cx="355627" cy="295384"/>
              </a:xfrm>
              <a:prstGeom prst="triangle">
                <a:avLst/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kern="0" dirty="0">
                  <a:solidFill>
                    <a:srgbClr val="4F271C"/>
                  </a:solidFill>
                  <a:latin typeface="Verdana"/>
                </a:endParaRPr>
              </a:p>
            </p:txBody>
          </p:sp>
        </p:grpSp>
      </p:grpSp>
      <p:sp>
        <p:nvSpPr>
          <p:cNvPr id="24" name="Скругленный прямоугольник 23"/>
          <p:cNvSpPr/>
          <p:nvPr/>
        </p:nvSpPr>
        <p:spPr>
          <a:xfrm>
            <a:off x="5868144" y="4843061"/>
            <a:ext cx="2855912" cy="900113"/>
          </a:xfrm>
          <a:prstGeom prst="roundRect">
            <a:avLst/>
          </a:prstGeom>
          <a:solidFill>
            <a:schemeClr val="accent1"/>
          </a:solidFill>
          <a:ln w="25400" cap="flat" cmpd="sng" algn="ctr">
            <a:solidFill>
              <a:schemeClr val="bg1"/>
            </a:solidFill>
            <a:prstDash val="solid"/>
          </a:ln>
          <a:effectLst/>
        </p:spPr>
        <p:txBody>
          <a:bodyPr lIns="36000" rIns="3600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b="1" kern="0" dirty="0">
                <a:solidFill>
                  <a:prstClr val="black"/>
                </a:solidFill>
                <a:latin typeface="Verdana"/>
              </a:rPr>
              <a:t>Профицит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400" kern="0" dirty="0">
                <a:solidFill>
                  <a:prstClr val="black"/>
                </a:solidFill>
                <a:latin typeface="Verdana"/>
              </a:rPr>
              <a:t>(доходы больше расходов)</a:t>
            </a:r>
          </a:p>
        </p:txBody>
      </p:sp>
    </p:spTree>
    <p:extLst>
      <p:ext uri="{BB962C8B-B14F-4D97-AF65-F5344CB8AC3E}">
        <p14:creationId xmlns:p14="http://schemas.microsoft.com/office/powerpoint/2010/main" val="3925094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608112"/>
          </a:xfrm>
        </p:spPr>
        <p:txBody>
          <a:bodyPr>
            <a:normAutofit/>
          </a:bodyPr>
          <a:lstStyle/>
          <a:p>
            <a:pPr algn="ctr"/>
            <a:r>
              <a:rPr lang="ru-RU" altLang="ru-RU" sz="2800" b="1" dirty="0" smtClean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Основные параметры бюджета</a:t>
            </a:r>
            <a:endParaRPr lang="ru-RU" sz="2800" dirty="0">
              <a:solidFill>
                <a:schemeClr val="accent6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2991631003"/>
              </p:ext>
            </p:extLst>
          </p:nvPr>
        </p:nvGraphicFramePr>
        <p:xfrm>
          <a:off x="323528" y="4941168"/>
          <a:ext cx="8568952" cy="1950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4176"/>
                <a:gridCol w="1296144"/>
                <a:gridCol w="1512168"/>
                <a:gridCol w="1512168"/>
                <a:gridCol w="1440459"/>
                <a:gridCol w="1223837"/>
              </a:tblGrid>
              <a:tr h="273631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Показатели, </a:t>
                      </a:r>
                    </a:p>
                    <a:p>
                      <a:pPr algn="ctr"/>
                      <a:r>
                        <a:rPr lang="ru-RU" sz="1600" dirty="0" smtClean="0"/>
                        <a:t>тыс. рублей</a:t>
                      </a:r>
                      <a:endParaRPr lang="ru-RU" sz="1600" dirty="0"/>
                    </a:p>
                  </a:txBody>
                  <a:tcPr marL="43584" marR="4358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2023 год</a:t>
                      </a:r>
                    </a:p>
                    <a:p>
                      <a:pPr algn="ctr"/>
                      <a:r>
                        <a:rPr lang="ru-RU" sz="1600" dirty="0" smtClean="0"/>
                        <a:t>Факт</a:t>
                      </a:r>
                      <a:endParaRPr lang="ru-RU" sz="1600" dirty="0"/>
                    </a:p>
                  </a:txBody>
                  <a:tcPr marL="43584" marR="4358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2024 год</a:t>
                      </a:r>
                    </a:p>
                    <a:p>
                      <a:pPr algn="ctr"/>
                      <a:r>
                        <a:rPr lang="ru-RU" sz="1400" dirty="0" smtClean="0"/>
                        <a:t>Ожидаемое исполнение</a:t>
                      </a:r>
                      <a:endParaRPr lang="ru-RU" sz="1400" dirty="0"/>
                    </a:p>
                  </a:txBody>
                  <a:tcPr marL="43584" marR="4358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2025</a:t>
                      </a:r>
                      <a:r>
                        <a:rPr lang="ru-RU" sz="1600" baseline="0" dirty="0" smtClean="0"/>
                        <a:t> год</a:t>
                      </a:r>
                    </a:p>
                    <a:p>
                      <a:pPr algn="ctr"/>
                      <a:r>
                        <a:rPr lang="ru-RU" sz="1600" baseline="0" dirty="0" smtClean="0"/>
                        <a:t>План</a:t>
                      </a:r>
                    </a:p>
                  </a:txBody>
                  <a:tcPr marL="43584" marR="4358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2026 год</a:t>
                      </a:r>
                    </a:p>
                    <a:p>
                      <a:pPr algn="ctr"/>
                      <a:r>
                        <a:rPr lang="ru-RU" sz="1600" dirty="0" smtClean="0"/>
                        <a:t>План</a:t>
                      </a:r>
                    </a:p>
                  </a:txBody>
                  <a:tcPr marL="43584" marR="4358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2027 год</a:t>
                      </a:r>
                    </a:p>
                    <a:p>
                      <a:pPr algn="ctr"/>
                      <a:r>
                        <a:rPr lang="ru-RU" sz="1600" dirty="0" smtClean="0"/>
                        <a:t>План</a:t>
                      </a:r>
                    </a:p>
                  </a:txBody>
                  <a:tcPr marL="43584" marR="43584"/>
                </a:tc>
              </a:tr>
              <a:tr h="329169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Доходы</a:t>
                      </a:r>
                      <a:endParaRPr lang="ru-RU" sz="1600" dirty="0"/>
                    </a:p>
                  </a:txBody>
                  <a:tcPr marL="43584" marR="4358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1299795,2</a:t>
                      </a:r>
                      <a:endParaRPr lang="ru-RU" sz="1600" dirty="0"/>
                    </a:p>
                  </a:txBody>
                  <a:tcPr marL="43584" marR="4358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1292186,4</a:t>
                      </a:r>
                      <a:endParaRPr lang="ru-RU" sz="1600" dirty="0"/>
                    </a:p>
                  </a:txBody>
                  <a:tcPr marL="43584" marR="43584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1194239,3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Calibri"/>
                          <a:ea typeface="Times New Roman"/>
                          <a:cs typeface="Times New Roman"/>
                        </a:rPr>
                        <a:t>1133397,8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1175364,2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73631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Расходы</a:t>
                      </a:r>
                      <a:endParaRPr lang="ru-RU" sz="1600" dirty="0"/>
                    </a:p>
                  </a:txBody>
                  <a:tcPr marL="43584" marR="4358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1280151,7</a:t>
                      </a:r>
                      <a:endParaRPr lang="ru-RU" sz="1600" dirty="0"/>
                    </a:p>
                  </a:txBody>
                  <a:tcPr marL="43584" marR="4358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1323868,2</a:t>
                      </a:r>
                      <a:endParaRPr lang="ru-RU" sz="1600" dirty="0"/>
                    </a:p>
                  </a:txBody>
                  <a:tcPr marL="43584" marR="43584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1191983,3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Calibri"/>
                          <a:ea typeface="Times New Roman"/>
                          <a:cs typeface="Times New Roman"/>
                        </a:rPr>
                        <a:t>1133397,8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1175364,2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736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Дефицит (-) /</a:t>
                      </a:r>
                    </a:p>
                    <a:p>
                      <a:pPr algn="ctr"/>
                      <a:r>
                        <a:rPr lang="ru-RU" sz="1400" dirty="0" smtClean="0"/>
                        <a:t>Профицит (+)</a:t>
                      </a:r>
                      <a:endParaRPr lang="ru-RU" sz="1400" dirty="0"/>
                    </a:p>
                  </a:txBody>
                  <a:tcPr marL="43584" marR="4358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19643,5</a:t>
                      </a:r>
                      <a:endParaRPr lang="ru-RU" sz="1600" dirty="0"/>
                    </a:p>
                  </a:txBody>
                  <a:tcPr marL="43584" marR="4358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-31681,8</a:t>
                      </a:r>
                      <a:endParaRPr lang="ru-RU" sz="1600" dirty="0"/>
                    </a:p>
                  </a:txBody>
                  <a:tcPr marL="43584" marR="43584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+2256,0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0,0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0,0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graphicFrame>
        <p:nvGraphicFramePr>
          <p:cNvPr id="5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01403345"/>
              </p:ext>
            </p:extLst>
          </p:nvPr>
        </p:nvGraphicFramePr>
        <p:xfrm>
          <a:off x="1907704" y="1412776"/>
          <a:ext cx="5688632" cy="35283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550790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1403648" y="2276872"/>
            <a:ext cx="6336704" cy="25922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4F271C"/>
                </a:solidFill>
                <a:latin typeface="Arial"/>
              </a:rPr>
              <a:t>Доходы бюджета муниципального района «Красночикойский район»</a:t>
            </a:r>
            <a:endParaRPr lang="ru-RU" sz="3600" b="1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9012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altLang="ru-RU" sz="2200" b="1" dirty="0" smtClean="0">
                <a:solidFill>
                  <a:srgbClr val="475A8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Доходы бюджета </a:t>
            </a:r>
            <a:r>
              <a:rPr lang="ru-RU" altLang="ru-RU" sz="2200" b="1" dirty="0">
                <a:solidFill>
                  <a:srgbClr val="475A8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муниципального </a:t>
            </a:r>
            <a:r>
              <a:rPr lang="ru-RU" altLang="ru-RU" sz="2200" b="1" dirty="0" smtClean="0">
                <a:solidFill>
                  <a:srgbClr val="475A8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района «Красночикойский район»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733872" y="1628800"/>
            <a:ext cx="8064896" cy="7920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prstClr val="white"/>
                </a:solidFill>
              </a:rPr>
              <a:t>Доходы бюджета – безвозмездные и безвозвратные поступления денежных средств</a:t>
            </a:r>
            <a:endParaRPr lang="ru-RU" sz="2400" dirty="0">
              <a:solidFill>
                <a:prstClr val="white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33872" y="3096343"/>
            <a:ext cx="2533202" cy="220486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все налоги, поступление которых предусмотрено налоговым </a:t>
            </a:r>
            <a:r>
              <a:rPr lang="ru-RU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законодательством, </a:t>
            </a:r>
            <a:r>
              <a:rPr lang="ru-RU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пени и штрафы, взимаемые за нарушение налогового законодательства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733872" y="2636912"/>
            <a:ext cx="2533202" cy="45943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prstClr val="black"/>
                </a:solidFill>
              </a:rPr>
              <a:t>Налоговые доходы</a:t>
            </a:r>
            <a:endParaRPr lang="ru-RU" b="1" dirty="0">
              <a:solidFill>
                <a:prstClr val="black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707904" y="2645567"/>
            <a:ext cx="2401416" cy="4572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prstClr val="black"/>
                </a:solidFill>
              </a:rPr>
              <a:t>Неналоговые доходы</a:t>
            </a:r>
            <a:endParaRPr lang="ru-RU" b="1" dirty="0">
              <a:solidFill>
                <a:prstClr val="black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707904" y="3102767"/>
            <a:ext cx="2401416" cy="219844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платежи от предоставления государством различных видов услуг, продажи имущества, а также иные платежи в виде штрафов, санкций за нарушение законодательства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6497513" y="2645566"/>
            <a:ext cx="2282552" cy="47662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prstClr val="black"/>
                </a:solidFill>
              </a:rPr>
              <a:t>Безвозмездные поступления</a:t>
            </a:r>
            <a:endParaRPr lang="ru-RU" b="1" dirty="0">
              <a:solidFill>
                <a:prstClr val="black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6497513" y="3122188"/>
            <a:ext cx="2282552" cy="217901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средства, получаемые из других бюджетов и фондов, а также  от физических и юридических лиц, в том числе добровольные пожертвования</a:t>
            </a:r>
          </a:p>
        </p:txBody>
      </p:sp>
    </p:spTree>
    <p:extLst>
      <p:ext uri="{BB962C8B-B14F-4D97-AF65-F5344CB8AC3E}">
        <p14:creationId xmlns:p14="http://schemas.microsoft.com/office/powerpoint/2010/main" val="3566676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332656"/>
            <a:ext cx="7848872" cy="720080"/>
          </a:xfrm>
        </p:spPr>
        <p:txBody>
          <a:bodyPr>
            <a:normAutofit/>
          </a:bodyPr>
          <a:lstStyle/>
          <a:p>
            <a:pPr marL="0" indent="0" algn="ctr">
              <a:buFont typeface="Georgia" pitchFamily="18" charset="0"/>
              <a:buNone/>
              <a:defRPr/>
            </a:pPr>
            <a:r>
              <a:rPr lang="ru-RU" altLang="ru-RU" sz="2200" dirty="0" smtClean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Доходы бюджета 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68313" y="836613"/>
            <a:ext cx="1223962" cy="2889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u="sng" dirty="0" smtClean="0">
                <a:solidFill>
                  <a:prstClr val="black"/>
                </a:solidFill>
              </a:rPr>
              <a:t>тыс. </a:t>
            </a:r>
            <a:r>
              <a:rPr lang="ru-RU" u="sng" dirty="0">
                <a:solidFill>
                  <a:prstClr val="black"/>
                </a:solidFill>
              </a:rPr>
              <a:t>руб.</a:t>
            </a:r>
          </a:p>
        </p:txBody>
      </p:sp>
      <p:graphicFrame>
        <p:nvGraphicFramePr>
          <p:cNvPr id="9" name="Объект 8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451941944"/>
              </p:ext>
            </p:extLst>
          </p:nvPr>
        </p:nvGraphicFramePr>
        <p:xfrm>
          <a:off x="612775" y="1600200"/>
          <a:ext cx="8153400" cy="4495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288381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332656"/>
            <a:ext cx="8280920" cy="504056"/>
          </a:xfrm>
        </p:spPr>
        <p:txBody>
          <a:bodyPr/>
          <a:lstStyle/>
          <a:p>
            <a:pPr marL="0" indent="0" algn="ctr">
              <a:buFont typeface="Georgia" pitchFamily="18" charset="0"/>
              <a:buNone/>
              <a:defRPr/>
            </a:pPr>
            <a:r>
              <a:rPr lang="ru-RU" altLang="ru-RU" sz="2400" dirty="0" smtClean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Структура доходов бюджета 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540754" y="1606897"/>
            <a:ext cx="5905500" cy="3038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Доходы бюджета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60363" y="2557103"/>
            <a:ext cx="2339975" cy="432420"/>
          </a:xfrm>
          <a:prstGeom prst="rect">
            <a:avLst/>
          </a:prstGeom>
          <a:solidFill>
            <a:srgbClr val="FFCC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Налоговые доходы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172619" y="2565090"/>
            <a:ext cx="2449512" cy="432420"/>
          </a:xfrm>
          <a:prstGeom prst="rect">
            <a:avLst/>
          </a:prstGeom>
          <a:solidFill>
            <a:srgbClr val="FFCC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Неналоговые доходы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5975350" y="2557103"/>
            <a:ext cx="2736850" cy="432420"/>
          </a:xfrm>
          <a:prstGeom prst="rect">
            <a:avLst/>
          </a:prstGeom>
          <a:solidFill>
            <a:srgbClr val="FFCC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600" dirty="0">
                <a:solidFill>
                  <a:schemeClr val="tx1"/>
                </a:solidFill>
              </a:rPr>
              <a:t>Безвозмездные поступления</a:t>
            </a:r>
          </a:p>
        </p:txBody>
      </p:sp>
      <p:sp>
        <p:nvSpPr>
          <p:cNvPr id="9" name="Стрелка вниз 8"/>
          <p:cNvSpPr/>
          <p:nvPr/>
        </p:nvSpPr>
        <p:spPr>
          <a:xfrm>
            <a:off x="4391817" y="1910728"/>
            <a:ext cx="288131" cy="65436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10" name="Стрелка вниз 9"/>
          <p:cNvSpPr/>
          <p:nvPr/>
        </p:nvSpPr>
        <p:spPr>
          <a:xfrm>
            <a:off x="6911974" y="1910729"/>
            <a:ext cx="252413" cy="64637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11" name="Стрелка вниз 10"/>
          <p:cNvSpPr/>
          <p:nvPr/>
        </p:nvSpPr>
        <p:spPr>
          <a:xfrm>
            <a:off x="2003028" y="1910729"/>
            <a:ext cx="242094" cy="64637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116013" y="3225800"/>
            <a:ext cx="7056437" cy="228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dirty="0">
                <a:solidFill>
                  <a:prstClr val="black"/>
                </a:solidFill>
              </a:rPr>
              <a:t>Структура доходов бюджета в </a:t>
            </a:r>
            <a:r>
              <a:rPr lang="ru-RU" dirty="0" smtClean="0">
                <a:solidFill>
                  <a:prstClr val="black"/>
                </a:solidFill>
              </a:rPr>
              <a:t>2025 </a:t>
            </a:r>
            <a:r>
              <a:rPr lang="ru-RU" dirty="0">
                <a:solidFill>
                  <a:prstClr val="black"/>
                </a:solidFill>
              </a:rPr>
              <a:t>– </a:t>
            </a:r>
            <a:r>
              <a:rPr lang="ru-RU" dirty="0" smtClean="0">
                <a:solidFill>
                  <a:prstClr val="black"/>
                </a:solidFill>
              </a:rPr>
              <a:t>2027 </a:t>
            </a:r>
            <a:r>
              <a:rPr lang="ru-RU" dirty="0">
                <a:solidFill>
                  <a:prstClr val="black"/>
                </a:solidFill>
              </a:rPr>
              <a:t>годах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360363" y="3706813"/>
            <a:ext cx="1763712" cy="360362"/>
          </a:xfrm>
          <a:prstGeom prst="rect">
            <a:avLst/>
          </a:prstGeom>
          <a:solidFill>
            <a:srgbClr val="FFCC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dirty="0" smtClean="0">
                <a:solidFill>
                  <a:prstClr val="black"/>
                </a:solidFill>
              </a:rPr>
              <a:t>1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3708400" y="3706813"/>
            <a:ext cx="1439863" cy="360362"/>
          </a:xfrm>
          <a:prstGeom prst="rect">
            <a:avLst/>
          </a:prstGeom>
          <a:solidFill>
            <a:srgbClr val="FFCC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dirty="0" smtClean="0">
                <a:solidFill>
                  <a:prstClr val="black"/>
                </a:solidFill>
              </a:rPr>
              <a:t>2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6659563" y="3706813"/>
            <a:ext cx="1368425" cy="360362"/>
          </a:xfrm>
          <a:prstGeom prst="rect">
            <a:avLst/>
          </a:prstGeom>
          <a:solidFill>
            <a:srgbClr val="FFCC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dirty="0" smtClean="0">
                <a:solidFill>
                  <a:prstClr val="black"/>
                </a:solidFill>
              </a:rPr>
              <a:t>3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500063" y="5940425"/>
            <a:ext cx="2520950" cy="584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dirty="0" smtClean="0">
                <a:solidFill>
                  <a:prstClr val="white"/>
                </a:solidFill>
              </a:rPr>
              <a:t>Безвозмездные поступления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3563938" y="5940425"/>
            <a:ext cx="2447925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dirty="0">
                <a:solidFill>
                  <a:prstClr val="white"/>
                </a:solidFill>
              </a:rPr>
              <a:t>Неналоговые доходы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6516688" y="5900738"/>
            <a:ext cx="2232025" cy="6238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dirty="0" smtClean="0">
                <a:solidFill>
                  <a:prstClr val="white"/>
                </a:solidFill>
              </a:rPr>
              <a:t>Налоговые доходы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23" name="Овал 22"/>
          <p:cNvSpPr/>
          <p:nvPr/>
        </p:nvSpPr>
        <p:spPr>
          <a:xfrm>
            <a:off x="147638" y="6067425"/>
            <a:ext cx="261937" cy="201613"/>
          </a:xfrm>
          <a:prstGeom prst="ellipse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dirty="0">
              <a:solidFill>
                <a:prstClr val="white"/>
              </a:solidFill>
            </a:endParaRPr>
          </a:p>
        </p:txBody>
      </p:sp>
      <p:pic>
        <p:nvPicPr>
          <p:cNvPr id="719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325" y="6067425"/>
            <a:ext cx="280988" cy="21907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FFFF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Овал 23"/>
          <p:cNvSpPr/>
          <p:nvPr/>
        </p:nvSpPr>
        <p:spPr>
          <a:xfrm>
            <a:off x="3155950" y="6076155"/>
            <a:ext cx="261937" cy="20161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graphicFrame>
        <p:nvGraphicFramePr>
          <p:cNvPr id="25" name="Объект 24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1653991264"/>
              </p:ext>
            </p:extLst>
          </p:nvPr>
        </p:nvGraphicFramePr>
        <p:xfrm>
          <a:off x="2571737" y="4214818"/>
          <a:ext cx="3429024" cy="21002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6" name="Диаграмма 25"/>
          <p:cNvGraphicFramePr/>
          <p:nvPr>
            <p:extLst>
              <p:ext uri="{D42A27DB-BD31-4B8C-83A1-F6EECF244321}">
                <p14:modId xmlns:p14="http://schemas.microsoft.com/office/powerpoint/2010/main" val="3081146360"/>
              </p:ext>
            </p:extLst>
          </p:nvPr>
        </p:nvGraphicFramePr>
        <p:xfrm>
          <a:off x="285720" y="4143380"/>
          <a:ext cx="2786082" cy="16556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7" name="Овал 26"/>
          <p:cNvSpPr/>
          <p:nvPr/>
        </p:nvSpPr>
        <p:spPr>
          <a:xfrm>
            <a:off x="6165850" y="6053931"/>
            <a:ext cx="261937" cy="201613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dirty="0">
              <a:solidFill>
                <a:prstClr val="white"/>
              </a:solidFill>
            </a:endParaRPr>
          </a:p>
        </p:txBody>
      </p:sp>
      <p:graphicFrame>
        <p:nvGraphicFramePr>
          <p:cNvPr id="29" name="Объект 28"/>
          <p:cNvGraphicFramePr>
            <a:graphicFrameLocks noGrp="1"/>
          </p:cNvGraphicFramePr>
          <p:nvPr>
            <p:ph sz="quarter" idx="2"/>
            <p:extLst>
              <p:ext uri="{D42A27DB-BD31-4B8C-83A1-F6EECF244321}">
                <p14:modId xmlns:p14="http://schemas.microsoft.com/office/powerpoint/2010/main" val="2300402071"/>
              </p:ext>
            </p:extLst>
          </p:nvPr>
        </p:nvGraphicFramePr>
        <p:xfrm>
          <a:off x="6437313" y="4176762"/>
          <a:ext cx="2203302" cy="17239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28" name="Диаграмма 27"/>
          <p:cNvGraphicFramePr/>
          <p:nvPr>
            <p:extLst>
              <p:ext uri="{D42A27DB-BD31-4B8C-83A1-F6EECF244321}">
                <p14:modId xmlns:p14="http://schemas.microsoft.com/office/powerpoint/2010/main" val="14038386"/>
              </p:ext>
            </p:extLst>
          </p:nvPr>
        </p:nvGraphicFramePr>
        <p:xfrm>
          <a:off x="6072198" y="4286256"/>
          <a:ext cx="2784924" cy="14500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36741082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0" y="214290"/>
            <a:ext cx="8153400" cy="608112"/>
          </a:xfrm>
        </p:spPr>
        <p:txBody>
          <a:bodyPr>
            <a:normAutofit fontScale="90000"/>
          </a:bodyPr>
          <a:lstStyle/>
          <a:p>
            <a:pPr marL="0" indent="0" algn="ctr">
              <a:buFont typeface="Georgia" pitchFamily="18" charset="0"/>
              <a:buNone/>
              <a:defRPr/>
            </a:pPr>
            <a:r>
              <a:rPr lang="ru-RU" altLang="ru-RU" sz="2200" dirty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Безвозмездные поступления в бюджет муниципального </a:t>
            </a:r>
            <a:r>
              <a:rPr lang="ru-RU" altLang="ru-RU" sz="2200" dirty="0" smtClean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района из  </a:t>
            </a:r>
            <a:r>
              <a:rPr lang="ru-RU" altLang="ru-RU" sz="2200" dirty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бюджета </a:t>
            </a:r>
            <a:r>
              <a:rPr lang="ru-RU" altLang="ru-RU" sz="2200" dirty="0" smtClean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края </a:t>
            </a:r>
            <a:endParaRPr lang="ru-RU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sz="quarter" idx="4294967295"/>
            <p:extLst>
              <p:ext uri="{D42A27DB-BD31-4B8C-83A1-F6EECF244321}">
                <p14:modId xmlns:p14="http://schemas.microsoft.com/office/powerpoint/2010/main" val="3500531097"/>
              </p:ext>
            </p:extLst>
          </p:nvPr>
        </p:nvGraphicFramePr>
        <p:xfrm>
          <a:off x="539750" y="4005263"/>
          <a:ext cx="8210550" cy="32691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96344"/>
                <a:gridCol w="1296144"/>
                <a:gridCol w="1368152"/>
                <a:gridCol w="1224136"/>
                <a:gridCol w="1225774"/>
              </a:tblGrid>
              <a:tr h="640193"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T="45703" marB="4570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</a:rPr>
                        <a:t>Ожидаемое  исполнение </a:t>
                      </a:r>
                    </a:p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</a:rPr>
                        <a:t>2024 год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T="45703" marB="4570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</a:rPr>
                        <a:t>План</a:t>
                      </a:r>
                    </a:p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</a:rPr>
                        <a:t>2025год</a:t>
                      </a:r>
                    </a:p>
                    <a:p>
                      <a:pPr algn="ctr"/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T="45703" marB="4570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</a:rPr>
                        <a:t>План</a:t>
                      </a:r>
                    </a:p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</a:rPr>
                        <a:t>2026 год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T="45703" marB="4570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</a:rPr>
                        <a:t>План</a:t>
                      </a:r>
                    </a:p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</a:rPr>
                        <a:t>2027 год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T="45703" marB="45703"/>
                </a:tc>
              </a:tr>
              <a:tr h="367896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Субсидии</a:t>
                      </a:r>
                      <a:endParaRPr lang="ru-RU" sz="1800" dirty="0"/>
                    </a:p>
                  </a:txBody>
                  <a:tcPr marT="45703" marB="4570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</a:rPr>
                        <a:t>168913,7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T="45703" marB="4570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</a:rPr>
                        <a:t>0,0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T="45703" marB="4570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</a:rPr>
                        <a:t>5000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T="45703" marB="4570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</a:rPr>
                        <a:t>40000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T="45703" marB="45703"/>
                </a:tc>
              </a:tr>
              <a:tr h="432256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Субвенции</a:t>
                      </a:r>
                      <a:endParaRPr lang="ru-RU" sz="1800" dirty="0"/>
                    </a:p>
                  </a:txBody>
                  <a:tcPr marT="45703" marB="4570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</a:rPr>
                        <a:t>503389,4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T="45703" marB="4570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</a:rPr>
                        <a:t>530484,6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T="45703" marB="4570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</a:rPr>
                        <a:t>518964,4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T="45703" marB="4570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</a:rPr>
                        <a:t>530814,1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T="45703" marB="45703"/>
                </a:tc>
              </a:tr>
              <a:tr h="365799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Дотации</a:t>
                      </a:r>
                      <a:endParaRPr lang="ru-RU" sz="1800" dirty="0"/>
                    </a:p>
                  </a:txBody>
                  <a:tcPr marT="45703" marB="4570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</a:rPr>
                        <a:t>203452,2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T="45703" marB="4570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</a:rPr>
                        <a:t>171774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T="45703" marB="4570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</a:rPr>
                        <a:t>88531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T="45703" marB="4570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</a:rPr>
                        <a:t>61134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T="45703" marB="45703"/>
                </a:tc>
              </a:tr>
              <a:tr h="640193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Иные межбюджетные трансферты</a:t>
                      </a:r>
                      <a:endParaRPr lang="ru-RU" sz="1800" dirty="0"/>
                    </a:p>
                  </a:txBody>
                  <a:tcPr marT="45703" marB="4570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</a:rPr>
                        <a:t>53064,6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T="45703" marB="4570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</a:rPr>
                        <a:t>30991,7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T="45703" marB="4570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</a:rPr>
                        <a:t>30873,9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T="45703" marB="4570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</a:rPr>
                        <a:t>31194,1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T="45703" marB="45703"/>
                </a:tc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2051720" y="1844824"/>
            <a:ext cx="4572000" cy="1751249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  <a:tabLst>
                <a:tab pos="895350" algn="l"/>
              </a:tabLst>
            </a:pPr>
            <a:r>
              <a:rPr lang="ru-RU" dirty="0" smtClean="0">
                <a:latin typeface="Calibri"/>
                <a:ea typeface="Calibri"/>
                <a:cs typeface="Times New Roman"/>
              </a:rPr>
              <a:t>2024год </a:t>
            </a:r>
            <a:r>
              <a:rPr lang="ru-RU" dirty="0">
                <a:latin typeface="Calibri"/>
                <a:ea typeface="Calibri"/>
                <a:cs typeface="Times New Roman"/>
              </a:rPr>
              <a:t>– </a:t>
            </a:r>
            <a:r>
              <a:rPr lang="ru-RU" dirty="0" smtClean="0">
                <a:latin typeface="Calibri"/>
                <a:ea typeface="Calibri"/>
                <a:cs typeface="Times New Roman"/>
              </a:rPr>
              <a:t>928819,9</a:t>
            </a:r>
            <a:endParaRPr lang="ru-RU" dirty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tabLst>
                <a:tab pos="895350" algn="l"/>
              </a:tabLst>
            </a:pPr>
            <a:r>
              <a:rPr lang="ru-RU" dirty="0" smtClean="0">
                <a:latin typeface="Calibri"/>
                <a:ea typeface="Calibri"/>
                <a:cs typeface="Times New Roman"/>
              </a:rPr>
              <a:t>2025 </a:t>
            </a:r>
            <a:r>
              <a:rPr lang="ru-RU" dirty="0">
                <a:latin typeface="Calibri"/>
                <a:ea typeface="Calibri"/>
                <a:cs typeface="Times New Roman"/>
              </a:rPr>
              <a:t>год </a:t>
            </a:r>
            <a:r>
              <a:rPr lang="ru-RU" dirty="0" smtClean="0">
                <a:latin typeface="Calibri"/>
                <a:ea typeface="Calibri"/>
                <a:cs typeface="Times New Roman"/>
              </a:rPr>
              <a:t>-733250,3</a:t>
            </a:r>
            <a:endParaRPr lang="ru-RU" dirty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tabLst>
                <a:tab pos="895350" algn="l"/>
              </a:tabLst>
            </a:pPr>
            <a:r>
              <a:rPr lang="ru-RU" dirty="0" smtClean="0">
                <a:latin typeface="Calibri"/>
                <a:ea typeface="Calibri"/>
                <a:cs typeface="Times New Roman"/>
              </a:rPr>
              <a:t>2026 </a:t>
            </a:r>
            <a:r>
              <a:rPr lang="ru-RU" dirty="0">
                <a:latin typeface="Calibri"/>
                <a:ea typeface="Calibri"/>
                <a:cs typeface="Times New Roman"/>
              </a:rPr>
              <a:t>год – </a:t>
            </a:r>
            <a:r>
              <a:rPr lang="ru-RU" dirty="0" smtClean="0">
                <a:latin typeface="Calibri"/>
                <a:ea typeface="Calibri"/>
                <a:cs typeface="Times New Roman"/>
              </a:rPr>
              <a:t>643369,3</a:t>
            </a:r>
            <a:endParaRPr lang="ru-RU" dirty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tabLst>
                <a:tab pos="895350" algn="l"/>
              </a:tabLst>
            </a:pPr>
            <a:r>
              <a:rPr lang="ru-RU" dirty="0" smtClean="0">
                <a:latin typeface="Calibri"/>
                <a:ea typeface="Calibri"/>
                <a:cs typeface="Times New Roman"/>
              </a:rPr>
              <a:t>2027 </a:t>
            </a:r>
            <a:r>
              <a:rPr lang="ru-RU" dirty="0">
                <a:latin typeface="Calibri"/>
                <a:ea typeface="Calibri"/>
                <a:cs typeface="Times New Roman"/>
              </a:rPr>
              <a:t>год </a:t>
            </a:r>
            <a:r>
              <a:rPr lang="ru-RU" dirty="0" smtClean="0">
                <a:latin typeface="Calibri"/>
                <a:ea typeface="Calibri"/>
                <a:cs typeface="Times New Roman"/>
              </a:rPr>
              <a:t>–663142,2</a:t>
            </a:r>
            <a:endParaRPr lang="ru-RU" dirty="0">
              <a:effectLst/>
              <a:latin typeface="Calibri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891573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1403648" y="2276872"/>
            <a:ext cx="6336704" cy="25922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4F271C"/>
                </a:solidFill>
                <a:latin typeface="Arial"/>
              </a:rPr>
              <a:t>Расходы бюджета муниципального района «Красночикойский район»</a:t>
            </a:r>
            <a:endParaRPr lang="ru-RU" sz="3600" b="1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86357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altLang="ru-RU" sz="2800" b="1" dirty="0" smtClean="0">
                <a:solidFill>
                  <a:srgbClr val="475A8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Расходы бюджета</a:t>
            </a:r>
            <a:endParaRPr lang="ru-RU" sz="28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0" y="1628800"/>
            <a:ext cx="9151590" cy="18722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400" b="1" dirty="0" smtClean="0">
                <a:solidFill>
                  <a:prstClr val="black"/>
                </a:solidFill>
              </a:rPr>
              <a:t>Расходы бюджета – </a:t>
            </a:r>
            <a:r>
              <a:rPr lang="ru-RU" sz="1400" dirty="0" smtClean="0">
                <a:solidFill>
                  <a:prstClr val="black"/>
                </a:solidFill>
              </a:rPr>
              <a:t>выплачиваемые из бюджета денежные средства.</a:t>
            </a:r>
          </a:p>
          <a:p>
            <a:pPr algn="just"/>
            <a:r>
              <a:rPr lang="ru-RU" sz="1400" b="1" dirty="0" smtClean="0">
                <a:solidFill>
                  <a:prstClr val="black"/>
                </a:solidFill>
              </a:rPr>
              <a:t>Формирование расходов </a:t>
            </a:r>
            <a:r>
              <a:rPr lang="ru-RU" sz="1400" dirty="0" smtClean="0">
                <a:solidFill>
                  <a:prstClr val="black"/>
                </a:solidFill>
              </a:rPr>
              <a:t>осуществляется в соответствии с установленными законодательством полномочиями муниципального образования, исполнение которых должно происходить в очередном финансовом году и плановом периоде за счет средств соответствующего бюджета.</a:t>
            </a:r>
          </a:p>
          <a:p>
            <a:pPr algn="just"/>
            <a:r>
              <a:rPr lang="ru-RU" sz="1400" b="1" dirty="0" smtClean="0">
                <a:solidFill>
                  <a:prstClr val="black"/>
                </a:solidFill>
              </a:rPr>
              <a:t>Расходы бюджета формируются:</a:t>
            </a:r>
          </a:p>
          <a:p>
            <a:pPr marL="285750" indent="-285750" algn="just">
              <a:buFont typeface="Arial" charset="0"/>
              <a:buChar char="•"/>
            </a:pPr>
            <a:r>
              <a:rPr lang="ru-RU" sz="1400" dirty="0" smtClean="0">
                <a:solidFill>
                  <a:prstClr val="black"/>
                </a:solidFill>
              </a:rPr>
              <a:t>по главным распорядителям бюджетных средств (ведомственная структура</a:t>
            </a:r>
            <a:r>
              <a:rPr lang="ru-RU" sz="1400" dirty="0">
                <a:solidFill>
                  <a:prstClr val="black"/>
                </a:solidFill>
              </a:rPr>
              <a:t>)</a:t>
            </a:r>
            <a:endParaRPr lang="ru-RU" sz="1400" dirty="0" smtClean="0">
              <a:solidFill>
                <a:prstClr val="black"/>
              </a:solidFill>
            </a:endParaRPr>
          </a:p>
          <a:p>
            <a:pPr marL="285750" indent="-285750" algn="just">
              <a:buFont typeface="Arial" charset="0"/>
              <a:buChar char="•"/>
            </a:pPr>
            <a:r>
              <a:rPr lang="ru-RU" sz="1400" dirty="0" smtClean="0">
                <a:solidFill>
                  <a:prstClr val="black"/>
                </a:solidFill>
              </a:rPr>
              <a:t>по функциональной классификации расходов бюджета</a:t>
            </a:r>
            <a:endParaRPr lang="ru-RU" sz="1400" dirty="0">
              <a:solidFill>
                <a:prstClr val="black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9564" y="3651387"/>
            <a:ext cx="792088" cy="7200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3562794" y="4882547"/>
            <a:ext cx="900100" cy="5040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dirty="0" smtClean="0">
                <a:solidFill>
                  <a:prstClr val="black"/>
                </a:solidFill>
              </a:rPr>
              <a:t>Жилищно-коммунальное хозяйство</a:t>
            </a:r>
            <a:endParaRPr lang="ru-RU" sz="900" dirty="0">
              <a:solidFill>
                <a:prstClr val="black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6386" y="3603847"/>
            <a:ext cx="745185" cy="6999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4226386" y="4426033"/>
            <a:ext cx="835242" cy="32198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dirty="0" smtClean="0">
                <a:solidFill>
                  <a:prstClr val="black"/>
                </a:solidFill>
              </a:rPr>
              <a:t>Образование</a:t>
            </a:r>
            <a:endParaRPr lang="ru-RU" sz="900" dirty="0">
              <a:solidFill>
                <a:prstClr val="black"/>
              </a:solidFill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4027" y="3561283"/>
            <a:ext cx="648072" cy="689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6876256" y="4574903"/>
            <a:ext cx="1025227" cy="3149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dirty="0" smtClean="0">
                <a:solidFill>
                  <a:prstClr val="black"/>
                </a:solidFill>
              </a:rPr>
              <a:t>Физическая культура и спорт</a:t>
            </a:r>
            <a:endParaRPr lang="ru-RU" sz="900" dirty="0">
              <a:solidFill>
                <a:prstClr val="black"/>
              </a:solidFill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5214" y="3588370"/>
            <a:ext cx="777788" cy="7300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Прямоугольник 12"/>
          <p:cNvSpPr/>
          <p:nvPr/>
        </p:nvSpPr>
        <p:spPr>
          <a:xfrm>
            <a:off x="4971570" y="4883387"/>
            <a:ext cx="1066781" cy="3600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dirty="0" smtClean="0">
                <a:solidFill>
                  <a:prstClr val="black"/>
                </a:solidFill>
              </a:rPr>
              <a:t>Культура, кинематография</a:t>
            </a:r>
            <a:endParaRPr lang="ru-RU" sz="900" dirty="0">
              <a:solidFill>
                <a:prstClr val="black"/>
              </a:solidFill>
            </a:endParaRPr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3839" y="3567807"/>
            <a:ext cx="792088" cy="6999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" name="Прямоугольник 22"/>
          <p:cNvSpPr/>
          <p:nvPr/>
        </p:nvSpPr>
        <p:spPr>
          <a:xfrm>
            <a:off x="6038353" y="5420072"/>
            <a:ext cx="914400" cy="38519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dirty="0" smtClean="0">
                <a:solidFill>
                  <a:prstClr val="black"/>
                </a:solidFill>
              </a:rPr>
              <a:t>Социальная политика</a:t>
            </a:r>
            <a:endParaRPr lang="ru-RU" sz="900" dirty="0">
              <a:solidFill>
                <a:prstClr val="black"/>
              </a:solidFill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7319156" y="5326634"/>
            <a:ext cx="1429308" cy="47863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dirty="0" smtClean="0">
                <a:solidFill>
                  <a:prstClr val="black"/>
                </a:solidFill>
              </a:rPr>
              <a:t>Средства массовой информации</a:t>
            </a:r>
            <a:endParaRPr lang="ru-RU" sz="900" dirty="0">
              <a:solidFill>
                <a:prstClr val="black"/>
              </a:solidFill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8100392" y="4426033"/>
            <a:ext cx="1051198" cy="63737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dirty="0" smtClean="0">
                <a:solidFill>
                  <a:prstClr val="black"/>
                </a:solidFill>
              </a:rPr>
              <a:t>Межбюджетные трансферты общего характера (дотации)</a:t>
            </a:r>
            <a:endParaRPr lang="ru-RU" sz="900" dirty="0">
              <a:solidFill>
                <a:prstClr val="black"/>
              </a:solidFill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115938" y="5142455"/>
            <a:ext cx="1317104" cy="42614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dirty="0" smtClean="0">
                <a:solidFill>
                  <a:prstClr val="black"/>
                </a:solidFill>
              </a:rPr>
              <a:t>Общегосударственные вопросы</a:t>
            </a:r>
            <a:endParaRPr lang="ru-RU" sz="900" dirty="0">
              <a:solidFill>
                <a:prstClr val="black"/>
              </a:solidFill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2301680" y="4798681"/>
            <a:ext cx="1360462" cy="2719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dirty="0" smtClean="0">
                <a:solidFill>
                  <a:prstClr val="black"/>
                </a:solidFill>
              </a:rPr>
              <a:t>Национальная экономика</a:t>
            </a:r>
            <a:endParaRPr lang="ru-RU" sz="900" dirty="0">
              <a:solidFill>
                <a:prstClr val="black"/>
              </a:solidFill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865612" y="4630230"/>
            <a:ext cx="914400" cy="26460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dirty="0" smtClean="0">
                <a:solidFill>
                  <a:prstClr val="black"/>
                </a:solidFill>
              </a:rPr>
              <a:t>Национальная оборона</a:t>
            </a:r>
            <a:endParaRPr lang="ru-RU" sz="900" dirty="0">
              <a:solidFill>
                <a:prstClr val="black"/>
              </a:solidFill>
            </a:endParaRPr>
          </a:p>
        </p:txBody>
      </p:sp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8424" y="3561283"/>
            <a:ext cx="648072" cy="706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31" name="Прямая соединительная линия 30"/>
          <p:cNvCxnSpPr>
            <a:stCxn id="1026" idx="2"/>
            <a:endCxn id="8" idx="0"/>
          </p:cNvCxnSpPr>
          <p:nvPr/>
        </p:nvCxnSpPr>
        <p:spPr>
          <a:xfrm>
            <a:off x="3845608" y="4371468"/>
            <a:ext cx="167236" cy="51107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5" name="Прямая соединительная линия 1024"/>
          <p:cNvCxnSpPr>
            <a:stCxn id="1027" idx="2"/>
            <a:endCxn id="11" idx="0"/>
          </p:cNvCxnSpPr>
          <p:nvPr/>
        </p:nvCxnSpPr>
        <p:spPr>
          <a:xfrm>
            <a:off x="4598979" y="4303786"/>
            <a:ext cx="45028" cy="12224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4" name="Прямая соединительная линия 1033"/>
          <p:cNvCxnSpPr>
            <a:stCxn id="1029" idx="2"/>
          </p:cNvCxnSpPr>
          <p:nvPr/>
        </p:nvCxnSpPr>
        <p:spPr>
          <a:xfrm>
            <a:off x="5544108" y="4318397"/>
            <a:ext cx="0" cy="69477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6" name="Прямая соединительная линия 1035"/>
          <p:cNvCxnSpPr>
            <a:stCxn id="1030" idx="2"/>
          </p:cNvCxnSpPr>
          <p:nvPr/>
        </p:nvCxnSpPr>
        <p:spPr>
          <a:xfrm>
            <a:off x="6379883" y="4267746"/>
            <a:ext cx="0" cy="115232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8" name="Прямая соединительная линия 1037"/>
          <p:cNvCxnSpPr>
            <a:stCxn id="1028" idx="2"/>
          </p:cNvCxnSpPr>
          <p:nvPr/>
        </p:nvCxnSpPr>
        <p:spPr>
          <a:xfrm>
            <a:off x="7188063" y="4251276"/>
            <a:ext cx="0" cy="33575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0" name="Прямая соединительная линия 1039"/>
          <p:cNvCxnSpPr>
            <a:endCxn id="24" idx="0"/>
          </p:cNvCxnSpPr>
          <p:nvPr/>
        </p:nvCxnSpPr>
        <p:spPr>
          <a:xfrm>
            <a:off x="8033810" y="4251276"/>
            <a:ext cx="0" cy="107535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2" name="Прямая соединительная линия 1041"/>
          <p:cNvCxnSpPr>
            <a:stCxn id="1032" idx="2"/>
          </p:cNvCxnSpPr>
          <p:nvPr/>
        </p:nvCxnSpPr>
        <p:spPr>
          <a:xfrm>
            <a:off x="8712460" y="4267746"/>
            <a:ext cx="36004" cy="1797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9" name="Прямая соединительная линия 1048"/>
          <p:cNvCxnSpPr/>
          <p:nvPr/>
        </p:nvCxnSpPr>
        <p:spPr>
          <a:xfrm>
            <a:off x="466837" y="4580845"/>
            <a:ext cx="1" cy="56161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51" name="Picture 9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3906" y="3605864"/>
            <a:ext cx="720080" cy="7316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053" name="Прямая соединительная линия 1052"/>
          <p:cNvCxnSpPr>
            <a:stCxn id="1051" idx="2"/>
          </p:cNvCxnSpPr>
          <p:nvPr/>
        </p:nvCxnSpPr>
        <p:spPr>
          <a:xfrm>
            <a:off x="1313946" y="4337484"/>
            <a:ext cx="0" cy="21729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55" name="Picture 10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1580" y="3619674"/>
            <a:ext cx="729068" cy="6480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33" name="Прямая соединительная линия 32"/>
          <p:cNvCxnSpPr>
            <a:stCxn id="1055" idx="2"/>
            <a:endCxn id="28" idx="0"/>
          </p:cNvCxnSpPr>
          <p:nvPr/>
        </p:nvCxnSpPr>
        <p:spPr>
          <a:xfrm flipH="1">
            <a:off x="2981911" y="4267746"/>
            <a:ext cx="4203" cy="53093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22" name="Picture 2" descr="https://im0-tub-ru.yandex.net/i?id=50b478d44a524f5cff2cbd30b40606cc&amp;n=24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5285" y="3555280"/>
            <a:ext cx="632396" cy="6383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543" y="3596358"/>
            <a:ext cx="719007" cy="88766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6402" y="3627192"/>
            <a:ext cx="788565" cy="678166"/>
          </a:xfrm>
          <a:prstGeom prst="rect">
            <a:avLst/>
          </a:prstGeom>
        </p:spPr>
      </p:pic>
      <p:cxnSp>
        <p:nvCxnSpPr>
          <p:cNvPr id="41" name="Прямая соединительная линия 40"/>
          <p:cNvCxnSpPr/>
          <p:nvPr/>
        </p:nvCxnSpPr>
        <p:spPr>
          <a:xfrm>
            <a:off x="2169888" y="4303786"/>
            <a:ext cx="6168" cy="7093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Прямоугольник 42"/>
          <p:cNvSpPr/>
          <p:nvPr/>
        </p:nvSpPr>
        <p:spPr>
          <a:xfrm>
            <a:off x="1495352" y="5193463"/>
            <a:ext cx="1173009" cy="457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dirty="0" smtClean="0">
                <a:solidFill>
                  <a:prstClr val="black"/>
                </a:solidFill>
              </a:rPr>
              <a:t>Защита населения и гражданская оборона</a:t>
            </a:r>
            <a:endParaRPr lang="ru-RU" sz="9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47832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28600"/>
            <a:ext cx="8640960" cy="752128"/>
          </a:xfrm>
        </p:spPr>
        <p:txBody>
          <a:bodyPr>
            <a:normAutofit/>
          </a:bodyPr>
          <a:lstStyle/>
          <a:p>
            <a:pPr algn="ctr"/>
            <a:r>
              <a:rPr lang="ru-RU" altLang="ru-RU" sz="1800" b="1" dirty="0" smtClean="0">
                <a:solidFill>
                  <a:srgbClr val="475A8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Распределение бюджетных ассигнований по разделам и подразделам классификации расходов бюджета муниципального района</a:t>
            </a:r>
            <a:endParaRPr lang="ru-RU" sz="1800" dirty="0"/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1056193325"/>
              </p:ext>
            </p:extLst>
          </p:nvPr>
        </p:nvGraphicFramePr>
        <p:xfrm>
          <a:off x="179512" y="909446"/>
          <a:ext cx="8784976" cy="68924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88632"/>
                <a:gridCol w="432048"/>
                <a:gridCol w="504056"/>
                <a:gridCol w="720080"/>
                <a:gridCol w="720080"/>
                <a:gridCol w="720080"/>
              </a:tblGrid>
              <a:tr h="57274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+mn-lt"/>
                        </a:rPr>
                        <a:t>Наименование</a:t>
                      </a:r>
                      <a:endParaRPr lang="ru-RU" sz="14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+mn-lt"/>
                        </a:rPr>
                        <a:t>Рз</a:t>
                      </a:r>
                      <a:endParaRPr lang="ru-RU" sz="14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+mn-lt"/>
                        </a:rPr>
                        <a:t>ПР</a:t>
                      </a:r>
                      <a:endParaRPr lang="ru-RU" sz="14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+mn-lt"/>
                        </a:rPr>
                        <a:t>2025год</a:t>
                      </a:r>
                      <a:endParaRPr lang="ru-RU" sz="14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+mn-lt"/>
                        </a:rPr>
                        <a:t>2026год</a:t>
                      </a:r>
                      <a:endParaRPr lang="ru-RU" sz="14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+mn-lt"/>
                        </a:rPr>
                        <a:t>2027год</a:t>
                      </a:r>
                      <a:endParaRPr lang="ru-RU" sz="14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</a:tr>
              <a:tr h="303217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ОБЩЕГОСУДАРСТВЕННЫЕ ВОПРОСЫ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01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00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74547,1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74486,7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74528,5</a:t>
                      </a:r>
                      <a:endParaRPr lang="ru-RU" sz="1200" b="1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</a:tr>
              <a:tr h="347451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Функционирование высшего должностного лица субъекта</a:t>
                      </a:r>
                      <a:r>
                        <a:rPr lang="ru-RU" sz="1200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 РФ и муниципального образования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01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02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2843,1</a:t>
                      </a:r>
                      <a:endParaRPr lang="ru-RU" sz="1200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pPr algn="ctr"/>
                      <a:endParaRPr lang="ru-RU" sz="1200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pPr algn="ctr"/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2843,1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2843,1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</a:tr>
              <a:tr h="466315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Функционирование законодательных (представительных) органов государственной власти и представительных органов муниципальных образований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01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03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2768,5</a:t>
                      </a:r>
                      <a:endParaRPr lang="ru-RU" sz="1200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pPr algn="ctr"/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2768,5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2768,5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</a:tr>
              <a:tr h="432048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Функционирование Правительства РФ, высших исполнительных органов государственной власти субъектов РФ, местных администраций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01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04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33811,6</a:t>
                      </a:r>
                      <a:endParaRPr lang="ru-RU" sz="1200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pPr algn="ctr"/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33990,3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33965,3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</a:tr>
              <a:tr h="411480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Судебная система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01</a:t>
                      </a:r>
                      <a:endParaRPr kumimoji="0" lang="ru-RU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05</a:t>
                      </a:r>
                      <a:endParaRPr kumimoji="0" lang="ru-RU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6,5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33,5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33,5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</a:tr>
              <a:tr h="411480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Обеспечение деятельности финансовых, налоговых и таможенных органов и органов финансового (финансово-бюджетного) надзора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01</a:t>
                      </a:r>
                      <a:endParaRPr kumimoji="0" lang="ru-RU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06</a:t>
                      </a:r>
                      <a:endParaRPr kumimoji="0" lang="ru-RU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12951,8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12760,7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12827,5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Резервные фонды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ru-RU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01</a:t>
                      </a:r>
                      <a:endParaRPr kumimoji="0" lang="ru-RU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ru-RU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  <a:endParaRPr kumimoji="0" lang="ru-RU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ru-RU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300</a:t>
                      </a:r>
                      <a:endParaRPr kumimoji="0" lang="ru-RU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ru-RU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300</a:t>
                      </a:r>
                      <a:endParaRPr kumimoji="0" lang="ru-RU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ru-RU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300</a:t>
                      </a:r>
                      <a:endParaRPr kumimoji="0" lang="ru-RU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225640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Другие общегосударственные вопросы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01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13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21865,6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21790,6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21790,6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</a:tr>
              <a:tr h="303217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НАЦИОНАЛЬНАЯ ОБОРОНА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02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00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0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0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0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</a:tr>
              <a:tr h="267278">
                <a:tc>
                  <a:txBody>
                    <a:bodyPr/>
                    <a:lstStyle/>
                    <a:p>
                      <a:pPr algn="just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Мобилизационная и вневойсковая подготовка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02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03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0,0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0,0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0,0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</a:tr>
              <a:tr h="393983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НАЦИОНАЛЬНАЯ</a:t>
                      </a:r>
                      <a:r>
                        <a:rPr lang="ru-RU" sz="1200" b="1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 БЕЗОПАСНОСТЬ И ПРАВООХРАНИТЕЛЬНАЯ ДЕЯТЕЛЬНОСТЬ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03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00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9026,6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5661,6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5661,6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</a:tr>
              <a:tr h="492011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Защита населения и территории от чрезвычайных ситуаций природного и техногенного характера,</a:t>
                      </a:r>
                      <a:r>
                        <a:rPr lang="ru-RU" sz="1200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 гражданская оборона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03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10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8426,6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5261,6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5261,6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</a:tr>
              <a:tr h="390646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Другие</a:t>
                      </a:r>
                      <a:r>
                        <a:rPr lang="ru-RU" sz="1200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 вопросы в области национальной безопасности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03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14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600</a:t>
                      </a:r>
                      <a:endParaRPr lang="ru-RU" sz="1200" b="0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400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400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</a:tr>
              <a:tr h="295206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НАЦИОНАЛЬНАЯ ЭКОНОМИКА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04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00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50777,9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i="0" u="none" strike="noStrike" dirty="0" smtClean="0">
                          <a:latin typeface="Times New Roman"/>
                        </a:rPr>
                        <a:t>59909,4</a:t>
                      </a:r>
                      <a:endParaRPr lang="ru-RU" sz="1200" b="1" i="0" u="none" strike="noStrike" dirty="0">
                        <a:latin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i="0" u="none" strike="noStrike" dirty="0" smtClean="0">
                          <a:latin typeface="Times New Roman"/>
                        </a:rPr>
                        <a:t>97507,2</a:t>
                      </a:r>
                      <a:endParaRPr lang="ru-RU" sz="1200" b="1" i="0" u="none" strike="noStrike" dirty="0" smtClean="0">
                        <a:latin typeface="Times New Roman"/>
                      </a:endParaRPr>
                    </a:p>
                  </a:txBody>
                  <a:tcPr marL="0" marR="0" marT="0" marB="0"/>
                </a:tc>
              </a:tr>
              <a:tr h="189325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Сельское хозяйство и рыболовство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04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05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2250,8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latin typeface="Times New Roman"/>
                        </a:rPr>
                        <a:t>2745,3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latin typeface="Times New Roman"/>
                        </a:rPr>
                        <a:t>2822,5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0" marR="0" marT="0" marB="0"/>
                </a:tc>
              </a:tr>
              <a:tr h="189325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Водное хозяйство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04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06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0,0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latin typeface="Times New Roman"/>
                        </a:rPr>
                        <a:t>5000,0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latin typeface="Times New Roman"/>
                        </a:rPr>
                        <a:t>0,0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0" marR="0" marT="0" marB="0"/>
                </a:tc>
              </a:tr>
              <a:tr h="203037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Дорожное хозяйство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04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09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47707,1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0" i="0" u="none" strike="noStrike" dirty="0" smtClean="0">
                          <a:latin typeface="Times New Roman"/>
                        </a:rPr>
                        <a:t>51344,1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0" i="0" u="none" strike="noStrike" dirty="0" smtClean="0">
                          <a:latin typeface="Times New Roman"/>
                        </a:rPr>
                        <a:t>93864,7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26920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28600"/>
            <a:ext cx="8640960" cy="752128"/>
          </a:xfrm>
        </p:spPr>
        <p:txBody>
          <a:bodyPr>
            <a:normAutofit/>
          </a:bodyPr>
          <a:lstStyle/>
          <a:p>
            <a:pPr algn="ctr"/>
            <a:r>
              <a:rPr lang="ru-RU" altLang="ru-RU" sz="1800" b="1" dirty="0" smtClean="0">
                <a:solidFill>
                  <a:srgbClr val="475A8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Распределение бюджетных ассигнований по разделам и подразделам классификации расходов бюджета муниципального района</a:t>
            </a:r>
            <a:endParaRPr lang="ru-RU" sz="1800" dirty="0"/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86978042"/>
              </p:ext>
            </p:extLst>
          </p:nvPr>
        </p:nvGraphicFramePr>
        <p:xfrm>
          <a:off x="179512" y="1988840"/>
          <a:ext cx="8736159" cy="68149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26176"/>
                <a:gridCol w="407799"/>
                <a:gridCol w="505398"/>
                <a:gridCol w="891794"/>
                <a:gridCol w="866396"/>
                <a:gridCol w="938596"/>
              </a:tblGrid>
              <a:tr h="53084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+mn-lt"/>
                        </a:rPr>
                        <a:t>Наименование</a:t>
                      </a:r>
                      <a:endParaRPr lang="ru-RU" sz="14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+mn-lt"/>
                        </a:rPr>
                        <a:t>Рз</a:t>
                      </a:r>
                      <a:endParaRPr lang="ru-RU" sz="14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+mn-lt"/>
                        </a:rPr>
                        <a:t>ПР</a:t>
                      </a:r>
                      <a:endParaRPr lang="ru-RU" sz="14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+mn-lt"/>
                        </a:rPr>
                        <a:t>2025год</a:t>
                      </a:r>
                      <a:endParaRPr lang="ru-RU" sz="14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+mn-lt"/>
                        </a:rPr>
                        <a:t>2026год</a:t>
                      </a:r>
                      <a:endParaRPr lang="ru-RU" sz="14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+mn-lt"/>
                        </a:rPr>
                        <a:t>2027год</a:t>
                      </a:r>
                      <a:endParaRPr lang="ru-RU" sz="14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</a:tr>
              <a:tr h="337048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200" b="1" i="0" u="none" strike="noStrike" dirty="0">
                          <a:latin typeface="Times New Roman"/>
                        </a:rPr>
                        <a:t>Другие вопросы в области национальной экономики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04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12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820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820,0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820,0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</a:tr>
              <a:tr h="337048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Субсидии на возмещение расходов по оплате электроэнергии для субъектов малого и среднего предпринимательства, осуществляющих деятельность в сельском поселении </a:t>
                      </a:r>
                      <a:r>
                        <a:rPr lang="ru-RU" sz="1200" b="0" dirty="0" err="1" smtClean="0">
                          <a:solidFill>
                            <a:schemeClr val="tx1"/>
                          </a:solidFill>
                          <a:latin typeface="+mn-lt"/>
                        </a:rPr>
                        <a:t>Мензенское</a:t>
                      </a:r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,мероприятия по поддержки малого и среднего предпринимательства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04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12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820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820,0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820,0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</a:tr>
              <a:tr h="337048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Жилищно-коммунальное хозяйство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05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00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1000,0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0,0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0,0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</a:tr>
              <a:tr h="337048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Модернизация объектов теплоэнергетики и капитальный ремонт объектов коммунальной инфраструктуры</a:t>
                      </a:r>
                      <a:r>
                        <a:rPr lang="ru-RU" sz="1200" b="0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 находящейся в муниципальной собственности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05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02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1000,0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0,0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0,0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</a:tr>
              <a:tr h="337048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Охрана окружающей среды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06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00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38191,5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38452,7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38665,9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</a:tr>
              <a:tr h="337048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Другие вопросы в области о</a:t>
                      </a:r>
                      <a:r>
                        <a:rPr lang="ru-RU" sz="1200" dirty="0" err="1" smtClean="0">
                          <a:solidFill>
                            <a:schemeClr val="tx1"/>
                          </a:solidFill>
                          <a:latin typeface="+mn-lt"/>
                        </a:rPr>
                        <a:t>храны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 окружающей среды</a:t>
                      </a: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06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05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38191,5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38452,7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38665,9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</a:tr>
              <a:tr h="337048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ОБРАЗОВАНИЕ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07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00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838674,1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788187,1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778744,3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</a:tr>
              <a:tr h="337048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Дошкольное образование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07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01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142232,9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139579,3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142200,9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</a:tr>
              <a:tr h="346193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Общее образование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07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02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650755,0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604262,6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594086,6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Дополнительное образование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07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03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30943,2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30943,2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28943,2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</a:tr>
              <a:tr h="336279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Молодежная политика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07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07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4169,3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3044,3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3044,3</a:t>
                      </a:r>
                      <a:endParaRPr lang="ru-RU" sz="1200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</a:tr>
              <a:tr h="346193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Другие вопросы в области образования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07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09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10573,7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10357,7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10469,3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</a:tr>
              <a:tr h="346193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КУЛЬТУРА И КИНЕМАТОГРАФИЯ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08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00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81686,2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68686,2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67686,2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</a:tr>
              <a:tr h="337048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Культура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08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01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81686,2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68686,2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67686,2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</a:tr>
              <a:tr h="346193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СОЦИАЛЬНАЯ ПОЛИТИКА</a:t>
                      </a:r>
                      <a:endParaRPr kumimoji="0" lang="ru-RU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10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00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21560,1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20363,9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20866,5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</a:tr>
              <a:tr h="346193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Пенсионное обеспечение</a:t>
                      </a:r>
                      <a:endParaRPr kumimoji="0" lang="ru-RU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10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01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6354,2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6354,2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6354,2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586408" y="1268760"/>
            <a:ext cx="1897360" cy="216024"/>
          </a:xfrm>
          <a:prstGeom prst="rect">
            <a:avLst/>
          </a:prstGeom>
          <a:ln w="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prstClr val="white"/>
                </a:solidFill>
              </a:rPr>
              <a:t>продолжение</a:t>
            </a:r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9257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28600"/>
            <a:ext cx="8640960" cy="752128"/>
          </a:xfrm>
        </p:spPr>
        <p:txBody>
          <a:bodyPr>
            <a:normAutofit/>
          </a:bodyPr>
          <a:lstStyle/>
          <a:p>
            <a:pPr algn="ctr"/>
            <a:r>
              <a:rPr lang="ru-RU" altLang="ru-RU" sz="1800" b="1" dirty="0" smtClean="0">
                <a:solidFill>
                  <a:srgbClr val="475A8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Распределение бюджетных ассигнований по разделам и подразделам классификации расходов бюджета муниципального района</a:t>
            </a:r>
            <a:endParaRPr lang="ru-RU" sz="1800" dirty="0"/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2928116917"/>
              </p:ext>
            </p:extLst>
          </p:nvPr>
        </p:nvGraphicFramePr>
        <p:xfrm>
          <a:off x="179512" y="1556795"/>
          <a:ext cx="8928992" cy="44373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28592"/>
                <a:gridCol w="432048"/>
                <a:gridCol w="504056"/>
                <a:gridCol w="864096"/>
                <a:gridCol w="864096"/>
                <a:gridCol w="936104"/>
              </a:tblGrid>
              <a:tr h="53221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+mn-lt"/>
                        </a:rPr>
                        <a:t>Наименование</a:t>
                      </a:r>
                      <a:endParaRPr lang="ru-RU" sz="14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+mn-lt"/>
                        </a:rPr>
                        <a:t>Рз</a:t>
                      </a:r>
                      <a:endParaRPr lang="ru-RU" sz="14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+mn-lt"/>
                        </a:rPr>
                        <a:t>ПР</a:t>
                      </a:r>
                      <a:endParaRPr lang="ru-RU" sz="14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+mn-lt"/>
                        </a:rPr>
                        <a:t>2025 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+mn-lt"/>
                        </a:rPr>
                        <a:t>год</a:t>
                      </a:r>
                      <a:endParaRPr lang="ru-RU" sz="14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+mn-lt"/>
                        </a:rPr>
                        <a:t>2026 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+mn-lt"/>
                        </a:rPr>
                        <a:t>год</a:t>
                      </a:r>
                      <a:endParaRPr lang="ru-RU" sz="14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+mn-lt"/>
                        </a:rPr>
                        <a:t>2027 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+mn-lt"/>
                        </a:rPr>
                        <a:t>год</a:t>
                      </a:r>
                      <a:endParaRPr lang="ru-RU" sz="14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</a:tr>
              <a:tr h="187858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Социальное обеспечение населения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10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03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657,8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0,0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0,0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</a:tr>
              <a:tr h="201570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Охрана семьи и детства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10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04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14448,1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14009,7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14512,3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</a:tr>
              <a:tr h="288032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Другие вопросы в области</a:t>
                      </a:r>
                      <a:r>
                        <a:rPr lang="ru-RU" sz="1200" b="0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 социальной политики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10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06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100,0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0,0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0,0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</a:tr>
              <a:tr h="288032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ФИЗИЧЕСКАЯ КУЛЬТУРА И СПОРТ 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11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00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500,0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500,0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500,0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</a:tr>
              <a:tr h="281763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Массовый спорт 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11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02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400,0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400,0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400,0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</a:tr>
              <a:tr h="248543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ОБСЛУЖИВАНИЕ ГОСУДАРСТВЕННОГО И МУНИИЦПАЛЬНОГО ДОЛГА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13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00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6,8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4,5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2,1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</a:tr>
              <a:tr h="281763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Обслуживание государственного и муниципального долга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13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01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2,1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0,0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0,0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</a:tr>
              <a:tr h="281763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МЕЖБЮДЖЕТНЫЕ ТРАНСФЕРТЫ ОБЩЕГО ХАРАКТЕРА БЮДЖЕТАМ БЮДЖЕТНОЙ СИСТЕМЫ РОССИЙСКОЙ ФЕДЕРАЦИИ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14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00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76017,7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62686,2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62536,2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</a:tr>
              <a:tr h="281763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Дотации на выравнивание бюджетной обеспеченности субъектов Российской Федерации и муниципальных образований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14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01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62536,2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62536,2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62536,2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</a:tr>
              <a:tr h="281763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Иные дотации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14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02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100,0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150,0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0,0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</a:tr>
              <a:tr h="281763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Прочие межбюджетные трансферты общего характера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14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03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13381,5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0,0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0,0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</a:tr>
              <a:tr h="281763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</a:rPr>
                        <a:t>ВСЕГО РАСХОДОВ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1191983,3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1118933,8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1146696,4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586408" y="1268760"/>
            <a:ext cx="1897360" cy="216024"/>
          </a:xfrm>
          <a:prstGeom prst="rect">
            <a:avLst/>
          </a:prstGeom>
          <a:ln w="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prstClr val="white"/>
                </a:solidFill>
              </a:rPr>
              <a:t>продолжение</a:t>
            </a:r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8177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1403648" y="2276872"/>
            <a:ext cx="6336704" cy="25922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4F271C"/>
                </a:solidFill>
                <a:latin typeface="Arial"/>
              </a:rPr>
              <a:t>Информационное сообщение</a:t>
            </a:r>
            <a:endParaRPr lang="ru-RU" sz="3600" b="1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88365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altLang="ru-RU" sz="2900" b="1" kern="0" dirty="0" smtClean="0">
                <a:solidFill>
                  <a:srgbClr val="3891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Информационное сообщение</a:t>
            </a:r>
            <a:r>
              <a:rPr lang="ru-RU" altLang="ru-RU" sz="2900" b="1" kern="0" dirty="0">
                <a:solidFill>
                  <a:srgbClr val="3891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altLang="ru-RU" sz="2900" b="1" kern="0" dirty="0">
                <a:solidFill>
                  <a:srgbClr val="3891A7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Объект 1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611560" y="1628800"/>
            <a:ext cx="7920880" cy="43924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dirty="0" smtClean="0">
                <a:solidFill>
                  <a:prstClr val="black"/>
                </a:solidFill>
              </a:rPr>
              <a:t>	Решение Совета муниципального района «Красночикойский район» «Об утверждении бюджета муниципального района «Красночикойский район» на 2025 год и на плановый период 2026 и 2027 годов»</a:t>
            </a:r>
          </a:p>
          <a:p>
            <a:pPr algn="just"/>
            <a:endParaRPr lang="ru-RU" dirty="0">
              <a:solidFill>
                <a:prstClr val="black"/>
              </a:solidFill>
            </a:endParaRPr>
          </a:p>
          <a:p>
            <a:pPr algn="just"/>
            <a:r>
              <a:rPr lang="ru-RU" dirty="0" smtClean="0">
                <a:solidFill>
                  <a:prstClr val="black"/>
                </a:solidFill>
              </a:rPr>
              <a:t>	16 декабря 2024 года № </a:t>
            </a:r>
            <a:r>
              <a:rPr lang="ru-RU" dirty="0" smtClean="0">
                <a:solidFill>
                  <a:schemeClr val="tx1"/>
                </a:solidFill>
              </a:rPr>
              <a:t>113</a:t>
            </a:r>
            <a:endParaRPr lang="ru-RU" dirty="0" smtClean="0">
              <a:solidFill>
                <a:schemeClr val="tx1"/>
              </a:solidFill>
            </a:endParaRPr>
          </a:p>
          <a:p>
            <a:pPr algn="just"/>
            <a:r>
              <a:rPr lang="ru-RU" dirty="0">
                <a:solidFill>
                  <a:prstClr val="black"/>
                </a:solidFill>
              </a:rPr>
              <a:t>	</a:t>
            </a:r>
            <a:r>
              <a:rPr lang="ru-RU" dirty="0" smtClean="0">
                <a:solidFill>
                  <a:prstClr val="black"/>
                </a:solidFill>
              </a:rPr>
              <a:t>принято Советом муниципального района «Красночикойский район»</a:t>
            </a:r>
          </a:p>
          <a:p>
            <a:pPr algn="just"/>
            <a:endParaRPr lang="ru-RU" dirty="0">
              <a:solidFill>
                <a:prstClr val="black"/>
              </a:solidFill>
            </a:endParaRPr>
          </a:p>
          <a:p>
            <a:pPr algn="just"/>
            <a:r>
              <a:rPr lang="ru-RU" dirty="0" smtClean="0">
                <a:solidFill>
                  <a:prstClr val="black"/>
                </a:solidFill>
              </a:rPr>
              <a:t>	</a:t>
            </a:r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264573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бычная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Обычная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Обычная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Обычная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4_Обычная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5_Обычная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6_Обычная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7_Обычная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9_Обычная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10_Обычная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11_Обычная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7562</TotalTime>
  <Words>1359</Words>
  <Application>Microsoft Office PowerPoint</Application>
  <PresentationFormat>Экран (4:3)</PresentationFormat>
  <Paragraphs>477</Paragraphs>
  <Slides>22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10</vt:i4>
      </vt:variant>
      <vt:variant>
        <vt:lpstr>Заголовки слайдов</vt:lpstr>
      </vt:variant>
      <vt:variant>
        <vt:i4>22</vt:i4>
      </vt:variant>
    </vt:vector>
  </HeadingPairs>
  <TitlesOfParts>
    <vt:vector size="32" baseType="lpstr">
      <vt:lpstr>Обычная</vt:lpstr>
      <vt:lpstr>1_Обычная</vt:lpstr>
      <vt:lpstr>2_Обычная</vt:lpstr>
      <vt:lpstr>4_Обычная</vt:lpstr>
      <vt:lpstr>5_Обычная</vt:lpstr>
      <vt:lpstr>6_Обычная</vt:lpstr>
      <vt:lpstr>7_Обычная</vt:lpstr>
      <vt:lpstr>9_Обычная</vt:lpstr>
      <vt:lpstr>10_Обычная</vt:lpstr>
      <vt:lpstr>11_Обычная</vt:lpstr>
      <vt:lpstr>Бюджет для граждан к решению Совета муниципального района «Красночикойский район» «Об утверждении бюджета муниципального района «Красночикойский район» на 2025 год и на плановый период 2026 и 2027 годов»</vt:lpstr>
      <vt:lpstr>Презентация PowerPoint</vt:lpstr>
      <vt:lpstr>Бюджет для граждан</vt:lpstr>
      <vt:lpstr>Этапы составления и утверждения бюджета муниципального района «Красночикойский район»</vt:lpstr>
      <vt:lpstr>Документы, на основании которых составляется проект бюджета муниципального образования</vt:lpstr>
      <vt:lpstr>Межбюджетные отношения</vt:lpstr>
      <vt:lpstr>Межбюджетные отношения</vt:lpstr>
      <vt:lpstr>Презентация PowerPoint</vt:lpstr>
      <vt:lpstr>Дефицит и профицит бюджета муниципального района «Красночикойский район»</vt:lpstr>
      <vt:lpstr>Основные параметры бюджета</vt:lpstr>
      <vt:lpstr>Презентация PowerPoint</vt:lpstr>
      <vt:lpstr>Доходы бюджета муниципального района «Красночикойский район»</vt:lpstr>
      <vt:lpstr>Доходы бюджета </vt:lpstr>
      <vt:lpstr>Структура доходов бюджета </vt:lpstr>
      <vt:lpstr>Безвозмездные поступления в бюджет муниципального района из  бюджета края </vt:lpstr>
      <vt:lpstr>Презентация PowerPoint</vt:lpstr>
      <vt:lpstr>Расходы бюджета</vt:lpstr>
      <vt:lpstr>Распределение бюджетных ассигнований по разделам и подразделам классификации расходов бюджета муниципального района</vt:lpstr>
      <vt:lpstr>Распределение бюджетных ассигнований по разделам и подразделам классификации расходов бюджета муниципального района</vt:lpstr>
      <vt:lpstr>Распределение бюджетных ассигнований по разделам и подразделам классификации расходов бюджета муниципального района</vt:lpstr>
      <vt:lpstr>Презентация PowerPoint</vt:lpstr>
      <vt:lpstr>Информационное сообщение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Бюджет для граждан</dc:title>
  <dc:creator>Мария Суровцева</dc:creator>
  <cp:lastModifiedBy>User Windows</cp:lastModifiedBy>
  <cp:revision>831</cp:revision>
  <cp:lastPrinted>2016-11-14T06:49:50Z</cp:lastPrinted>
  <dcterms:created xsi:type="dcterms:W3CDTF">2015-10-15T05:49:29Z</dcterms:created>
  <dcterms:modified xsi:type="dcterms:W3CDTF">2024-12-17T02:35:17Z</dcterms:modified>
</cp:coreProperties>
</file>